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3" r:id="rId1"/>
  </p:sldMasterIdLst>
  <p:notesMasterIdLst>
    <p:notesMasterId r:id="rId10"/>
  </p:notesMasterIdLst>
  <p:sldIdLst>
    <p:sldId id="256" r:id="rId2"/>
    <p:sldId id="304" r:id="rId3"/>
    <p:sldId id="303" r:id="rId4"/>
    <p:sldId id="306" r:id="rId5"/>
    <p:sldId id="305" r:id="rId6"/>
    <p:sldId id="277" r:id="rId7"/>
    <p:sldId id="307" r:id="rId8"/>
    <p:sldId id="308" r:id="rId9"/>
  </p:sldIdLst>
  <p:sldSz cx="9144000" cy="5143500" type="screen16x9"/>
  <p:notesSz cx="6858000" cy="9144000"/>
  <p:embeddedFontLst>
    <p:embeddedFont>
      <p:font typeface="Arimo" panose="020B0604020202020204" pitchFamily="34" charset="0"/>
      <p:regular r:id="rId11"/>
      <p:bold r:id="rId12"/>
      <p:italic r:id="rId13"/>
      <p:boldItalic r:id="rId14"/>
    </p:embeddedFont>
    <p:embeddedFont>
      <p:font typeface="Righteous" panose="02010506000000020000" pitchFamily="2" charset="0"/>
      <p:regular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739F0B-F032-4EB3-AEC7-8F1A147B1D44}">
  <a:tblStyle styleId="{53739F0B-F032-4EB3-AEC7-8F1A147B1D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D083AE6-46FA-4A59-8FB0-9F97EB10719F}" styleName="Estilo claro 3 - Acento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 snapToGrid="0" snapToObjects="1">
      <p:cViewPr>
        <p:scale>
          <a:sx n="163" d="100"/>
          <a:sy n="163" d="100"/>
        </p:scale>
        <p:origin x="16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tiff>
</file>

<file path=ppt/media/image2.tiff>
</file>

<file path=ppt/media/image3.tif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a18ab66bc8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a18ab66bc8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8bbe045960_6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8bbe045960_6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14125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8e68e6401a_5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8e68e6401a_5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90565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8e78176f7a_3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8e78176f7a_3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37895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8e68e6401a_5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8e68e6401a_5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79511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g902c5dc170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0" name="Google Shape;1130;g902c5dc170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58904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8e68e6401a_5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8e68e6401a_5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14978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8e68e6401a_5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8e68e6401a_5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5171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18825" y="719800"/>
            <a:ext cx="8106300" cy="3704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-5400000">
            <a:off x="1878685" y="1547587"/>
            <a:ext cx="595853" cy="4353224"/>
          </a:xfrm>
          <a:custGeom>
            <a:avLst/>
            <a:gdLst/>
            <a:ahLst/>
            <a:cxnLst/>
            <a:rect l="l" t="t" r="r" b="b"/>
            <a:pathLst>
              <a:path w="5502" h="43740" extrusionOk="0">
                <a:moveTo>
                  <a:pt x="0" y="0"/>
                </a:moveTo>
                <a:lnTo>
                  <a:pt x="0" y="43739"/>
                </a:lnTo>
                <a:lnTo>
                  <a:pt x="5502" y="43739"/>
                </a:lnTo>
                <a:lnTo>
                  <a:pt x="550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663513" y="206850"/>
            <a:ext cx="1026300" cy="1026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5905411" y="4105350"/>
            <a:ext cx="1386477" cy="609333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5400000">
            <a:off x="6701191" y="4252301"/>
            <a:ext cx="310997" cy="315402"/>
          </a:xfrm>
          <a:custGeom>
            <a:avLst/>
            <a:gdLst/>
            <a:ahLst/>
            <a:cxnLst/>
            <a:rect l="l" t="t" r="r" b="b"/>
            <a:pathLst>
              <a:path w="4317" h="4378" extrusionOk="0">
                <a:moveTo>
                  <a:pt x="821" y="0"/>
                </a:moveTo>
                <a:lnTo>
                  <a:pt x="1" y="852"/>
                </a:lnTo>
                <a:lnTo>
                  <a:pt x="1308" y="2189"/>
                </a:lnTo>
                <a:lnTo>
                  <a:pt x="1" y="3496"/>
                </a:lnTo>
                <a:lnTo>
                  <a:pt x="821" y="4377"/>
                </a:lnTo>
                <a:lnTo>
                  <a:pt x="2159" y="3040"/>
                </a:lnTo>
                <a:lnTo>
                  <a:pt x="3496" y="4377"/>
                </a:lnTo>
                <a:lnTo>
                  <a:pt x="4317" y="3496"/>
                </a:lnTo>
                <a:lnTo>
                  <a:pt x="2979" y="2189"/>
                </a:lnTo>
                <a:lnTo>
                  <a:pt x="4317" y="852"/>
                </a:lnTo>
                <a:lnTo>
                  <a:pt x="3496" y="0"/>
                </a:lnTo>
                <a:lnTo>
                  <a:pt x="2159" y="1338"/>
                </a:lnTo>
                <a:lnTo>
                  <a:pt x="82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-5400000">
            <a:off x="6185173" y="4245189"/>
            <a:ext cx="325102" cy="329621"/>
          </a:xfrm>
          <a:custGeom>
            <a:avLst/>
            <a:gdLst/>
            <a:ahLst/>
            <a:cxnLst/>
            <a:rect l="l" t="t" r="r" b="b"/>
            <a:pathLst>
              <a:path w="4317" h="4377" extrusionOk="0">
                <a:moveTo>
                  <a:pt x="821" y="0"/>
                </a:moveTo>
                <a:lnTo>
                  <a:pt x="1" y="851"/>
                </a:lnTo>
                <a:lnTo>
                  <a:pt x="1308" y="2158"/>
                </a:lnTo>
                <a:lnTo>
                  <a:pt x="1" y="3495"/>
                </a:lnTo>
                <a:lnTo>
                  <a:pt x="821" y="4377"/>
                </a:lnTo>
                <a:lnTo>
                  <a:pt x="2159" y="3040"/>
                </a:lnTo>
                <a:lnTo>
                  <a:pt x="3496" y="4377"/>
                </a:lnTo>
                <a:lnTo>
                  <a:pt x="4317" y="3495"/>
                </a:lnTo>
                <a:lnTo>
                  <a:pt x="2979" y="2158"/>
                </a:lnTo>
                <a:lnTo>
                  <a:pt x="4317" y="851"/>
                </a:lnTo>
                <a:lnTo>
                  <a:pt x="3496" y="0"/>
                </a:lnTo>
                <a:lnTo>
                  <a:pt x="2159" y="1337"/>
                </a:lnTo>
                <a:lnTo>
                  <a:pt x="82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518850" y="1395850"/>
            <a:ext cx="8106300" cy="18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72000"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541521" y="3423475"/>
            <a:ext cx="3729300" cy="6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9"/>
          <p:cNvSpPr txBox="1">
            <a:spLocks noGrp="1"/>
          </p:cNvSpPr>
          <p:nvPr>
            <p:ph type="title"/>
          </p:nvPr>
        </p:nvSpPr>
        <p:spPr>
          <a:xfrm>
            <a:off x="540000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9"/>
          <p:cNvSpPr txBox="1">
            <a:spLocks noGrp="1"/>
          </p:cNvSpPr>
          <p:nvPr>
            <p:ph type="body" idx="1"/>
          </p:nvPr>
        </p:nvSpPr>
        <p:spPr>
          <a:xfrm>
            <a:off x="561975" y="1540575"/>
            <a:ext cx="5387700" cy="28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●"/>
              <a:defRPr sz="1600">
                <a:solidFill>
                  <a:schemeClr val="dk1"/>
                </a:solidFill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>
                <a:solidFill>
                  <a:schemeClr val="dk1"/>
                </a:solidFill>
              </a:defRPr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>
                <a:solidFill>
                  <a:schemeClr val="dk1"/>
                </a:solidFill>
              </a:defRPr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>
                <a:solidFill>
                  <a:schemeClr val="dk1"/>
                </a:solidFill>
              </a:defRPr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>
                <a:solidFill>
                  <a:schemeClr val="dk1"/>
                </a:solidFill>
              </a:defRPr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>
                <a:solidFill>
                  <a:schemeClr val="dk1"/>
                </a:solidFill>
              </a:defRPr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>
                <a:solidFill>
                  <a:schemeClr val="dk1"/>
                </a:solidFill>
              </a:defRPr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>
                <a:solidFill>
                  <a:schemeClr val="dk1"/>
                </a:solidFill>
              </a:defRPr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06" name="Google Shape;206;p9"/>
          <p:cNvGrpSpPr/>
          <p:nvPr/>
        </p:nvGrpSpPr>
        <p:grpSpPr>
          <a:xfrm>
            <a:off x="7702082" y="687213"/>
            <a:ext cx="958902" cy="459462"/>
            <a:chOff x="7702619" y="3188988"/>
            <a:chExt cx="958902" cy="459462"/>
          </a:xfrm>
        </p:grpSpPr>
        <p:sp>
          <p:nvSpPr>
            <p:cNvPr id="207" name="Google Shape;207;p9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9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9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9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9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9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9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9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9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9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9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9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9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9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9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9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9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9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9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5" name="Google Shape;235;p9"/>
          <p:cNvSpPr/>
          <p:nvPr/>
        </p:nvSpPr>
        <p:spPr>
          <a:xfrm flipH="1">
            <a:off x="8423198" y="3779125"/>
            <a:ext cx="447402" cy="1364350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6" name="Google Shape;236;p9"/>
          <p:cNvGrpSpPr/>
          <p:nvPr/>
        </p:nvGrpSpPr>
        <p:grpSpPr>
          <a:xfrm>
            <a:off x="8556624" y="3973448"/>
            <a:ext cx="180564" cy="431367"/>
            <a:chOff x="8803899" y="686838"/>
            <a:chExt cx="180564" cy="431367"/>
          </a:xfrm>
        </p:grpSpPr>
        <p:sp>
          <p:nvSpPr>
            <p:cNvPr id="237" name="Google Shape;237;p9"/>
            <p:cNvSpPr/>
            <p:nvPr/>
          </p:nvSpPr>
          <p:spPr>
            <a:xfrm>
              <a:off x="8803899" y="686838"/>
              <a:ext cx="180564" cy="181630"/>
            </a:xfrm>
            <a:custGeom>
              <a:avLst/>
              <a:gdLst/>
              <a:ahLst/>
              <a:cxnLst/>
              <a:rect l="l" t="t" r="r" b="b"/>
              <a:pathLst>
                <a:path w="5077" h="5107" extrusionOk="0">
                  <a:moveTo>
                    <a:pt x="973" y="1"/>
                  </a:moveTo>
                  <a:lnTo>
                    <a:pt x="1" y="1004"/>
                  </a:lnTo>
                  <a:lnTo>
                    <a:pt x="1551" y="2554"/>
                  </a:lnTo>
                  <a:lnTo>
                    <a:pt x="1" y="4104"/>
                  </a:lnTo>
                  <a:lnTo>
                    <a:pt x="973" y="5107"/>
                  </a:lnTo>
                  <a:lnTo>
                    <a:pt x="2554" y="3557"/>
                  </a:lnTo>
                  <a:lnTo>
                    <a:pt x="4104" y="5107"/>
                  </a:lnTo>
                  <a:lnTo>
                    <a:pt x="5077" y="4104"/>
                  </a:lnTo>
                  <a:lnTo>
                    <a:pt x="3557" y="2554"/>
                  </a:lnTo>
                  <a:lnTo>
                    <a:pt x="5077" y="1004"/>
                  </a:lnTo>
                  <a:lnTo>
                    <a:pt x="4104" y="1"/>
                  </a:lnTo>
                  <a:lnTo>
                    <a:pt x="2554" y="1520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9"/>
            <p:cNvSpPr/>
            <p:nvPr/>
          </p:nvSpPr>
          <p:spPr>
            <a:xfrm>
              <a:off x="8803899" y="937642"/>
              <a:ext cx="180564" cy="180564"/>
            </a:xfrm>
            <a:custGeom>
              <a:avLst/>
              <a:gdLst/>
              <a:ahLst/>
              <a:cxnLst/>
              <a:rect l="l" t="t" r="r" b="b"/>
              <a:pathLst>
                <a:path w="5077" h="5077" extrusionOk="0">
                  <a:moveTo>
                    <a:pt x="973" y="0"/>
                  </a:moveTo>
                  <a:lnTo>
                    <a:pt x="1" y="973"/>
                  </a:lnTo>
                  <a:lnTo>
                    <a:pt x="1551" y="2523"/>
                  </a:lnTo>
                  <a:lnTo>
                    <a:pt x="1" y="4043"/>
                  </a:lnTo>
                  <a:lnTo>
                    <a:pt x="973" y="5076"/>
                  </a:lnTo>
                  <a:lnTo>
                    <a:pt x="2554" y="3526"/>
                  </a:lnTo>
                  <a:lnTo>
                    <a:pt x="4104" y="5076"/>
                  </a:lnTo>
                  <a:lnTo>
                    <a:pt x="5077" y="4043"/>
                  </a:lnTo>
                  <a:lnTo>
                    <a:pt x="3557" y="2523"/>
                  </a:lnTo>
                  <a:lnTo>
                    <a:pt x="5077" y="973"/>
                  </a:lnTo>
                  <a:lnTo>
                    <a:pt x="4104" y="0"/>
                  </a:lnTo>
                  <a:lnTo>
                    <a:pt x="2554" y="152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6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4"/>
          <p:cNvSpPr txBox="1">
            <a:spLocks noGrp="1"/>
          </p:cNvSpPr>
          <p:nvPr>
            <p:ph type="title"/>
          </p:nvPr>
        </p:nvSpPr>
        <p:spPr>
          <a:xfrm>
            <a:off x="5487513" y="3473125"/>
            <a:ext cx="2808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 sz="2100" b="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14"/>
          <p:cNvSpPr txBox="1">
            <a:spLocks noGrp="1"/>
          </p:cNvSpPr>
          <p:nvPr>
            <p:ph type="subTitle" idx="1"/>
          </p:nvPr>
        </p:nvSpPr>
        <p:spPr>
          <a:xfrm>
            <a:off x="5492500" y="1055750"/>
            <a:ext cx="3147600" cy="25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2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29" name="Google Shape;329;p14"/>
          <p:cNvSpPr/>
          <p:nvPr/>
        </p:nvSpPr>
        <p:spPr>
          <a:xfrm rot="5400000" flipH="1">
            <a:off x="343408" y="3703863"/>
            <a:ext cx="447402" cy="1218872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0" name="Google Shape;330;p14"/>
          <p:cNvGrpSpPr/>
          <p:nvPr/>
        </p:nvGrpSpPr>
        <p:grpSpPr>
          <a:xfrm rot="5400000">
            <a:off x="676272" y="4097631"/>
            <a:ext cx="180564" cy="431367"/>
            <a:chOff x="8803899" y="686838"/>
            <a:chExt cx="180564" cy="431367"/>
          </a:xfrm>
        </p:grpSpPr>
        <p:sp>
          <p:nvSpPr>
            <p:cNvPr id="331" name="Google Shape;331;p14"/>
            <p:cNvSpPr/>
            <p:nvPr/>
          </p:nvSpPr>
          <p:spPr>
            <a:xfrm>
              <a:off x="8803899" y="686838"/>
              <a:ext cx="180564" cy="181630"/>
            </a:xfrm>
            <a:custGeom>
              <a:avLst/>
              <a:gdLst/>
              <a:ahLst/>
              <a:cxnLst/>
              <a:rect l="l" t="t" r="r" b="b"/>
              <a:pathLst>
                <a:path w="5077" h="5107" extrusionOk="0">
                  <a:moveTo>
                    <a:pt x="973" y="1"/>
                  </a:moveTo>
                  <a:lnTo>
                    <a:pt x="1" y="1004"/>
                  </a:lnTo>
                  <a:lnTo>
                    <a:pt x="1551" y="2554"/>
                  </a:lnTo>
                  <a:lnTo>
                    <a:pt x="1" y="4104"/>
                  </a:lnTo>
                  <a:lnTo>
                    <a:pt x="973" y="5107"/>
                  </a:lnTo>
                  <a:lnTo>
                    <a:pt x="2554" y="3557"/>
                  </a:lnTo>
                  <a:lnTo>
                    <a:pt x="4104" y="5107"/>
                  </a:lnTo>
                  <a:lnTo>
                    <a:pt x="5077" y="4104"/>
                  </a:lnTo>
                  <a:lnTo>
                    <a:pt x="3557" y="2554"/>
                  </a:lnTo>
                  <a:lnTo>
                    <a:pt x="5077" y="1004"/>
                  </a:lnTo>
                  <a:lnTo>
                    <a:pt x="4104" y="1"/>
                  </a:lnTo>
                  <a:lnTo>
                    <a:pt x="2554" y="1520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4"/>
            <p:cNvSpPr/>
            <p:nvPr/>
          </p:nvSpPr>
          <p:spPr>
            <a:xfrm>
              <a:off x="8803899" y="937642"/>
              <a:ext cx="180564" cy="180564"/>
            </a:xfrm>
            <a:custGeom>
              <a:avLst/>
              <a:gdLst/>
              <a:ahLst/>
              <a:cxnLst/>
              <a:rect l="l" t="t" r="r" b="b"/>
              <a:pathLst>
                <a:path w="5077" h="5077" extrusionOk="0">
                  <a:moveTo>
                    <a:pt x="973" y="0"/>
                  </a:moveTo>
                  <a:lnTo>
                    <a:pt x="1" y="973"/>
                  </a:lnTo>
                  <a:lnTo>
                    <a:pt x="1551" y="2523"/>
                  </a:lnTo>
                  <a:lnTo>
                    <a:pt x="1" y="4043"/>
                  </a:lnTo>
                  <a:lnTo>
                    <a:pt x="973" y="5076"/>
                  </a:lnTo>
                  <a:lnTo>
                    <a:pt x="2554" y="3526"/>
                  </a:lnTo>
                  <a:lnTo>
                    <a:pt x="4104" y="5076"/>
                  </a:lnTo>
                  <a:lnTo>
                    <a:pt x="5077" y="4043"/>
                  </a:lnTo>
                  <a:lnTo>
                    <a:pt x="3557" y="2523"/>
                  </a:lnTo>
                  <a:lnTo>
                    <a:pt x="5077" y="973"/>
                  </a:lnTo>
                  <a:lnTo>
                    <a:pt x="4104" y="0"/>
                  </a:lnTo>
                  <a:lnTo>
                    <a:pt x="2554" y="152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" name="Google Shape;333;p14"/>
          <p:cNvGrpSpPr/>
          <p:nvPr/>
        </p:nvGrpSpPr>
        <p:grpSpPr>
          <a:xfrm flipH="1">
            <a:off x="540007" y="687213"/>
            <a:ext cx="958902" cy="459462"/>
            <a:chOff x="7702619" y="3188988"/>
            <a:chExt cx="958902" cy="459462"/>
          </a:xfrm>
        </p:grpSpPr>
        <p:sp>
          <p:nvSpPr>
            <p:cNvPr id="334" name="Google Shape;334;p14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4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4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4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4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4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4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4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4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4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4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4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4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4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4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4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4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4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4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4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4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4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4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4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4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4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4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4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2" name="Google Shape;362;p14"/>
          <p:cNvSpPr/>
          <p:nvPr/>
        </p:nvSpPr>
        <p:spPr>
          <a:xfrm>
            <a:off x="1920488" y="1210100"/>
            <a:ext cx="2723400" cy="272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7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5"/>
          <p:cNvSpPr txBox="1">
            <a:spLocks noGrp="1"/>
          </p:cNvSpPr>
          <p:nvPr>
            <p:ph type="title"/>
          </p:nvPr>
        </p:nvSpPr>
        <p:spPr>
          <a:xfrm>
            <a:off x="524827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65" name="Google Shape;365;p15"/>
          <p:cNvSpPr txBox="1">
            <a:spLocks noGrp="1"/>
          </p:cNvSpPr>
          <p:nvPr>
            <p:ph type="subTitle" idx="1"/>
          </p:nvPr>
        </p:nvSpPr>
        <p:spPr>
          <a:xfrm>
            <a:off x="658200" y="3187900"/>
            <a:ext cx="24552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15"/>
          <p:cNvSpPr txBox="1">
            <a:spLocks noGrp="1"/>
          </p:cNvSpPr>
          <p:nvPr>
            <p:ph type="subTitle" idx="2"/>
          </p:nvPr>
        </p:nvSpPr>
        <p:spPr>
          <a:xfrm>
            <a:off x="3344400" y="3187900"/>
            <a:ext cx="24552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7" name="Google Shape;367;p15"/>
          <p:cNvSpPr txBox="1">
            <a:spLocks noGrp="1"/>
          </p:cNvSpPr>
          <p:nvPr>
            <p:ph type="subTitle" idx="3"/>
          </p:nvPr>
        </p:nvSpPr>
        <p:spPr>
          <a:xfrm>
            <a:off x="6030600" y="3187900"/>
            <a:ext cx="24552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15"/>
          <p:cNvSpPr txBox="1">
            <a:spLocks noGrp="1"/>
          </p:cNvSpPr>
          <p:nvPr>
            <p:ph type="subTitle" idx="4"/>
          </p:nvPr>
        </p:nvSpPr>
        <p:spPr>
          <a:xfrm>
            <a:off x="658200" y="3622450"/>
            <a:ext cx="2455200" cy="7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9" name="Google Shape;369;p15"/>
          <p:cNvSpPr txBox="1">
            <a:spLocks noGrp="1"/>
          </p:cNvSpPr>
          <p:nvPr>
            <p:ph type="subTitle" idx="5"/>
          </p:nvPr>
        </p:nvSpPr>
        <p:spPr>
          <a:xfrm>
            <a:off x="3344400" y="3622450"/>
            <a:ext cx="2455200" cy="7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15"/>
          <p:cNvSpPr txBox="1">
            <a:spLocks noGrp="1"/>
          </p:cNvSpPr>
          <p:nvPr>
            <p:ph type="subTitle" idx="6"/>
          </p:nvPr>
        </p:nvSpPr>
        <p:spPr>
          <a:xfrm>
            <a:off x="6030600" y="3622450"/>
            <a:ext cx="2455200" cy="7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15"/>
          <p:cNvSpPr/>
          <p:nvPr/>
        </p:nvSpPr>
        <p:spPr>
          <a:xfrm flipH="1">
            <a:off x="8423198" y="4"/>
            <a:ext cx="447402" cy="1326772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2" name="Google Shape;372;p15"/>
          <p:cNvGrpSpPr/>
          <p:nvPr/>
        </p:nvGrpSpPr>
        <p:grpSpPr>
          <a:xfrm>
            <a:off x="8556624" y="701073"/>
            <a:ext cx="180564" cy="431367"/>
            <a:chOff x="8803899" y="686838"/>
            <a:chExt cx="180564" cy="431367"/>
          </a:xfrm>
        </p:grpSpPr>
        <p:sp>
          <p:nvSpPr>
            <p:cNvPr id="373" name="Google Shape;373;p15"/>
            <p:cNvSpPr/>
            <p:nvPr/>
          </p:nvSpPr>
          <p:spPr>
            <a:xfrm>
              <a:off x="8803899" y="686838"/>
              <a:ext cx="180564" cy="181630"/>
            </a:xfrm>
            <a:custGeom>
              <a:avLst/>
              <a:gdLst/>
              <a:ahLst/>
              <a:cxnLst/>
              <a:rect l="l" t="t" r="r" b="b"/>
              <a:pathLst>
                <a:path w="5077" h="5107" extrusionOk="0">
                  <a:moveTo>
                    <a:pt x="973" y="1"/>
                  </a:moveTo>
                  <a:lnTo>
                    <a:pt x="1" y="1004"/>
                  </a:lnTo>
                  <a:lnTo>
                    <a:pt x="1551" y="2554"/>
                  </a:lnTo>
                  <a:lnTo>
                    <a:pt x="1" y="4104"/>
                  </a:lnTo>
                  <a:lnTo>
                    <a:pt x="973" y="5107"/>
                  </a:lnTo>
                  <a:lnTo>
                    <a:pt x="2554" y="3557"/>
                  </a:lnTo>
                  <a:lnTo>
                    <a:pt x="4104" y="5107"/>
                  </a:lnTo>
                  <a:lnTo>
                    <a:pt x="5077" y="4104"/>
                  </a:lnTo>
                  <a:lnTo>
                    <a:pt x="3557" y="2554"/>
                  </a:lnTo>
                  <a:lnTo>
                    <a:pt x="5077" y="1004"/>
                  </a:lnTo>
                  <a:lnTo>
                    <a:pt x="4104" y="1"/>
                  </a:lnTo>
                  <a:lnTo>
                    <a:pt x="2554" y="1520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5"/>
            <p:cNvSpPr/>
            <p:nvPr/>
          </p:nvSpPr>
          <p:spPr>
            <a:xfrm>
              <a:off x="8803899" y="937642"/>
              <a:ext cx="180564" cy="180564"/>
            </a:xfrm>
            <a:custGeom>
              <a:avLst/>
              <a:gdLst/>
              <a:ahLst/>
              <a:cxnLst/>
              <a:rect l="l" t="t" r="r" b="b"/>
              <a:pathLst>
                <a:path w="5077" h="5077" extrusionOk="0">
                  <a:moveTo>
                    <a:pt x="973" y="0"/>
                  </a:moveTo>
                  <a:lnTo>
                    <a:pt x="1" y="973"/>
                  </a:lnTo>
                  <a:lnTo>
                    <a:pt x="1551" y="2523"/>
                  </a:lnTo>
                  <a:lnTo>
                    <a:pt x="1" y="4043"/>
                  </a:lnTo>
                  <a:lnTo>
                    <a:pt x="973" y="5076"/>
                  </a:lnTo>
                  <a:lnTo>
                    <a:pt x="2554" y="3526"/>
                  </a:lnTo>
                  <a:lnTo>
                    <a:pt x="4104" y="5076"/>
                  </a:lnTo>
                  <a:lnTo>
                    <a:pt x="5077" y="4043"/>
                  </a:lnTo>
                  <a:lnTo>
                    <a:pt x="3557" y="2523"/>
                  </a:lnTo>
                  <a:lnTo>
                    <a:pt x="5077" y="973"/>
                  </a:lnTo>
                  <a:lnTo>
                    <a:pt x="4104" y="0"/>
                  </a:lnTo>
                  <a:lnTo>
                    <a:pt x="2554" y="152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6"/>
          <p:cNvSpPr txBox="1">
            <a:spLocks noGrp="1"/>
          </p:cNvSpPr>
          <p:nvPr>
            <p:ph type="title"/>
          </p:nvPr>
        </p:nvSpPr>
        <p:spPr>
          <a:xfrm>
            <a:off x="529225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grpSp>
        <p:nvGrpSpPr>
          <p:cNvPr id="102" name="Google Shape;102;p6"/>
          <p:cNvGrpSpPr/>
          <p:nvPr/>
        </p:nvGrpSpPr>
        <p:grpSpPr>
          <a:xfrm>
            <a:off x="7702082" y="687213"/>
            <a:ext cx="958902" cy="459462"/>
            <a:chOff x="7702619" y="3188988"/>
            <a:chExt cx="958902" cy="459462"/>
          </a:xfrm>
        </p:grpSpPr>
        <p:sp>
          <p:nvSpPr>
            <p:cNvPr id="103" name="Google Shape;103;p6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6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6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6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6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6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6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6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6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6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86533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0000" y="540725"/>
            <a:ext cx="8100000" cy="7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Font typeface="Righteous"/>
              <a:buNone/>
              <a:defRPr sz="3700" b="1">
                <a:latin typeface="Righteous"/>
                <a:ea typeface="Righteous"/>
                <a:cs typeface="Righteous"/>
                <a:sym typeface="Righteou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0000" y="1544250"/>
            <a:ext cx="8100000" cy="28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Arimo"/>
              <a:buChar char="■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8" r:id="rId3"/>
    <p:sldLayoutId id="2147483660" r:id="rId4"/>
    <p:sldLayoutId id="2147483661" r:id="rId5"/>
    <p:sldLayoutId id="214748367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top-view-microphone-interview_7821967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28"/>
          <p:cNvSpPr txBox="1">
            <a:spLocks noGrp="1"/>
          </p:cNvSpPr>
          <p:nvPr>
            <p:ph type="subTitle" idx="1"/>
          </p:nvPr>
        </p:nvSpPr>
        <p:spPr>
          <a:xfrm>
            <a:off x="541521" y="3423475"/>
            <a:ext cx="3729300" cy="6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</a:rPr>
              <a:t>M.I. Jordi J. Cruz Medrano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598" name="Google Shape;598;p28"/>
          <p:cNvSpPr txBox="1">
            <a:spLocks noGrp="1"/>
          </p:cNvSpPr>
          <p:nvPr>
            <p:ph type="ctrTitle"/>
          </p:nvPr>
        </p:nvSpPr>
        <p:spPr>
          <a:xfrm>
            <a:off x="518850" y="1395850"/>
            <a:ext cx="8106300" cy="18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20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Castear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33"/>
          <p:cNvSpPr txBox="1">
            <a:spLocks noGrp="1"/>
          </p:cNvSpPr>
          <p:nvPr>
            <p:ph type="subTitle" idx="1"/>
          </p:nvPr>
        </p:nvSpPr>
        <p:spPr>
          <a:xfrm>
            <a:off x="5152445" y="1055750"/>
            <a:ext cx="3487655" cy="25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/>
            <a:r>
              <a:rPr lang="es-MX" sz="2000" dirty="0">
                <a:solidFill>
                  <a:srgbClr val="FF0000"/>
                </a:solidFill>
              </a:rPr>
              <a:t>Java es un lenguaje fuertemente tipeado</a:t>
            </a:r>
            <a:r>
              <a:rPr lang="es-MX" sz="1800" dirty="0"/>
              <a:t>, lo que significa que cada variable y </a:t>
            </a:r>
            <a:r>
              <a:rPr lang="es-MX" sz="1800" dirty="0">
                <a:solidFill>
                  <a:srgbClr val="FF0000"/>
                </a:solidFill>
              </a:rPr>
              <a:t>cada valor </a:t>
            </a:r>
            <a:r>
              <a:rPr lang="es-MX" sz="1800" dirty="0"/>
              <a:t>del programa se definen como poseedores de un </a:t>
            </a:r>
            <a:r>
              <a:rPr lang="es-MX" sz="1800" dirty="0">
                <a:solidFill>
                  <a:srgbClr val="FF0000"/>
                </a:solidFill>
              </a:rPr>
              <a:t>tipo de dato en particular.</a:t>
            </a:r>
            <a:endParaRPr sz="1800" dirty="0">
              <a:solidFill>
                <a:srgbClr val="FF0000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17673C4-112F-1043-9618-B3B97E001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941" y="1264256"/>
            <a:ext cx="3997658" cy="252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356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1"/>
          <p:cNvSpPr txBox="1">
            <a:spLocks noGrp="1"/>
          </p:cNvSpPr>
          <p:nvPr>
            <p:ph type="title"/>
          </p:nvPr>
        </p:nvSpPr>
        <p:spPr>
          <a:xfrm>
            <a:off x="540000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>
                <a:solidFill>
                  <a:schemeClr val="dk1"/>
                </a:solidFill>
              </a:rPr>
              <a:t>Castear </a:t>
            </a:r>
            <a:endParaRPr lang="es-ES_tradnl"/>
          </a:p>
        </p:txBody>
      </p:sp>
      <p:sp>
        <p:nvSpPr>
          <p:cNvPr id="635" name="Google Shape;635;p31"/>
          <p:cNvSpPr txBox="1">
            <a:spLocks noGrp="1"/>
          </p:cNvSpPr>
          <p:nvPr>
            <p:ph type="body" idx="1"/>
          </p:nvPr>
        </p:nvSpPr>
        <p:spPr>
          <a:xfrm>
            <a:off x="540000" y="1264325"/>
            <a:ext cx="7381378" cy="12741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buNone/>
            </a:pPr>
            <a:r>
              <a:rPr lang="es-MX" b="1" dirty="0"/>
              <a:t>Casteo</a:t>
            </a:r>
            <a:r>
              <a:rPr lang="es-MX" dirty="0"/>
              <a:t> (casting) o también conocido como </a:t>
            </a:r>
            <a:r>
              <a:rPr lang="es-MX" sz="1800" dirty="0">
                <a:solidFill>
                  <a:srgbClr val="FF0000"/>
                </a:solidFill>
              </a:rPr>
              <a:t>conversión de tipo</a:t>
            </a:r>
            <a:r>
              <a:rPr lang="es-MX" dirty="0"/>
              <a:t> es un procedimiento para transformar una variable primitiva de un tipo a otro, o transformar un objeto de una clase a otra clase siempre y cuando haya una relación de herencia entre ambas.</a:t>
            </a:r>
            <a:endParaRPr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15590B7-3727-F441-97D0-B816A5C65A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0027" b="28321"/>
          <a:stretch/>
        </p:blipFill>
        <p:spPr>
          <a:xfrm>
            <a:off x="4779618" y="2423380"/>
            <a:ext cx="3141760" cy="199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518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35"/>
          <p:cNvSpPr/>
          <p:nvPr/>
        </p:nvSpPr>
        <p:spPr>
          <a:xfrm>
            <a:off x="1432407" y="1255230"/>
            <a:ext cx="739200" cy="739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5"/>
          <p:cNvSpPr/>
          <p:nvPr/>
        </p:nvSpPr>
        <p:spPr>
          <a:xfrm>
            <a:off x="7027627" y="1217389"/>
            <a:ext cx="739200" cy="739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35"/>
          <p:cNvSpPr txBox="1">
            <a:spLocks noGrp="1"/>
          </p:cNvSpPr>
          <p:nvPr>
            <p:ph type="title"/>
          </p:nvPr>
        </p:nvSpPr>
        <p:spPr>
          <a:xfrm>
            <a:off x="524827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/>
              <a:t>Hay 2 tipos de casteo en java</a:t>
            </a:r>
          </a:p>
        </p:txBody>
      </p:sp>
      <p:sp>
        <p:nvSpPr>
          <p:cNvPr id="705" name="Google Shape;705;p35"/>
          <p:cNvSpPr txBox="1">
            <a:spLocks noGrp="1"/>
          </p:cNvSpPr>
          <p:nvPr>
            <p:ph type="subTitle" idx="1"/>
          </p:nvPr>
        </p:nvSpPr>
        <p:spPr>
          <a:xfrm>
            <a:off x="630957" y="2087319"/>
            <a:ext cx="24552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/>
              <a:t>Implicito</a:t>
            </a:r>
          </a:p>
        </p:txBody>
      </p:sp>
      <p:sp>
        <p:nvSpPr>
          <p:cNvPr id="706" name="Google Shape;706;p35"/>
          <p:cNvSpPr txBox="1">
            <a:spLocks noGrp="1"/>
          </p:cNvSpPr>
          <p:nvPr>
            <p:ph type="subTitle" idx="2"/>
          </p:nvPr>
        </p:nvSpPr>
        <p:spPr>
          <a:xfrm>
            <a:off x="6173915" y="2095242"/>
            <a:ext cx="24552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/>
              <a:t>Explicito</a:t>
            </a:r>
          </a:p>
        </p:txBody>
      </p:sp>
      <p:grpSp>
        <p:nvGrpSpPr>
          <p:cNvPr id="738" name="Google Shape;738;p35"/>
          <p:cNvGrpSpPr/>
          <p:nvPr/>
        </p:nvGrpSpPr>
        <p:grpSpPr>
          <a:xfrm>
            <a:off x="1598332" y="1421143"/>
            <a:ext cx="407375" cy="407375"/>
            <a:chOff x="6544025" y="3570450"/>
            <a:chExt cx="407375" cy="407375"/>
          </a:xfrm>
        </p:grpSpPr>
        <p:sp>
          <p:nvSpPr>
            <p:cNvPr id="739" name="Google Shape;739;p35"/>
            <p:cNvSpPr/>
            <p:nvPr/>
          </p:nvSpPr>
          <p:spPr>
            <a:xfrm>
              <a:off x="6544025" y="3594350"/>
              <a:ext cx="407375" cy="383475"/>
            </a:xfrm>
            <a:custGeom>
              <a:avLst/>
              <a:gdLst/>
              <a:ahLst/>
              <a:cxnLst/>
              <a:rect l="l" t="t" r="r" b="b"/>
              <a:pathLst>
                <a:path w="16295" h="15339" extrusionOk="0">
                  <a:moveTo>
                    <a:pt x="8169" y="971"/>
                  </a:moveTo>
                  <a:cubicBezTo>
                    <a:pt x="8438" y="971"/>
                    <a:pt x="8662" y="1180"/>
                    <a:pt x="8662" y="1449"/>
                  </a:cubicBezTo>
                  <a:cubicBezTo>
                    <a:pt x="8662" y="1718"/>
                    <a:pt x="8453" y="1942"/>
                    <a:pt x="8169" y="1942"/>
                  </a:cubicBezTo>
                  <a:cubicBezTo>
                    <a:pt x="7916" y="1942"/>
                    <a:pt x="7692" y="1732"/>
                    <a:pt x="7692" y="1449"/>
                  </a:cubicBezTo>
                  <a:cubicBezTo>
                    <a:pt x="7692" y="1180"/>
                    <a:pt x="7916" y="971"/>
                    <a:pt x="8169" y="971"/>
                  </a:cubicBezTo>
                  <a:close/>
                  <a:moveTo>
                    <a:pt x="7692" y="6064"/>
                  </a:moveTo>
                  <a:lnTo>
                    <a:pt x="7692" y="10156"/>
                  </a:lnTo>
                  <a:lnTo>
                    <a:pt x="6452" y="9334"/>
                  </a:lnTo>
                  <a:cubicBezTo>
                    <a:pt x="6900" y="8274"/>
                    <a:pt x="7333" y="7154"/>
                    <a:pt x="7692" y="6064"/>
                  </a:cubicBezTo>
                  <a:close/>
                  <a:moveTo>
                    <a:pt x="8647" y="6064"/>
                  </a:moveTo>
                  <a:cubicBezTo>
                    <a:pt x="8991" y="7154"/>
                    <a:pt x="9424" y="8274"/>
                    <a:pt x="9872" y="9334"/>
                  </a:cubicBezTo>
                  <a:lnTo>
                    <a:pt x="8647" y="10156"/>
                  </a:lnTo>
                  <a:lnTo>
                    <a:pt x="8647" y="6064"/>
                  </a:lnTo>
                  <a:close/>
                  <a:moveTo>
                    <a:pt x="6079" y="10230"/>
                  </a:moveTo>
                  <a:lnTo>
                    <a:pt x="7348" y="11082"/>
                  </a:lnTo>
                  <a:lnTo>
                    <a:pt x="4764" y="13158"/>
                  </a:lnTo>
                  <a:cubicBezTo>
                    <a:pt x="5153" y="12336"/>
                    <a:pt x="5616" y="11336"/>
                    <a:pt x="6079" y="10230"/>
                  </a:cubicBezTo>
                  <a:close/>
                  <a:moveTo>
                    <a:pt x="10245" y="10245"/>
                  </a:moveTo>
                  <a:cubicBezTo>
                    <a:pt x="10708" y="11351"/>
                    <a:pt x="11186" y="12351"/>
                    <a:pt x="11575" y="13173"/>
                  </a:cubicBezTo>
                  <a:lnTo>
                    <a:pt x="8976" y="11112"/>
                  </a:lnTo>
                  <a:lnTo>
                    <a:pt x="10245" y="10245"/>
                  </a:lnTo>
                  <a:close/>
                  <a:moveTo>
                    <a:pt x="7692" y="12038"/>
                  </a:moveTo>
                  <a:lnTo>
                    <a:pt x="7692" y="14397"/>
                  </a:lnTo>
                  <a:lnTo>
                    <a:pt x="4764" y="14397"/>
                  </a:lnTo>
                  <a:lnTo>
                    <a:pt x="7692" y="12038"/>
                  </a:lnTo>
                  <a:close/>
                  <a:moveTo>
                    <a:pt x="8647" y="12038"/>
                  </a:moveTo>
                  <a:lnTo>
                    <a:pt x="11575" y="14397"/>
                  </a:lnTo>
                  <a:lnTo>
                    <a:pt x="8647" y="14397"/>
                  </a:lnTo>
                  <a:lnTo>
                    <a:pt x="8647" y="12038"/>
                  </a:lnTo>
                  <a:close/>
                  <a:moveTo>
                    <a:pt x="8155" y="0"/>
                  </a:moveTo>
                  <a:cubicBezTo>
                    <a:pt x="7378" y="0"/>
                    <a:pt x="6721" y="627"/>
                    <a:pt x="6721" y="1434"/>
                  </a:cubicBezTo>
                  <a:cubicBezTo>
                    <a:pt x="6721" y="2016"/>
                    <a:pt x="7049" y="2524"/>
                    <a:pt x="7557" y="2748"/>
                  </a:cubicBezTo>
                  <a:cubicBezTo>
                    <a:pt x="6945" y="6512"/>
                    <a:pt x="3764" y="13023"/>
                    <a:pt x="3077" y="14397"/>
                  </a:cubicBezTo>
                  <a:lnTo>
                    <a:pt x="1897" y="14397"/>
                  </a:lnTo>
                  <a:lnTo>
                    <a:pt x="1897" y="13441"/>
                  </a:lnTo>
                  <a:lnTo>
                    <a:pt x="956" y="13441"/>
                  </a:lnTo>
                  <a:lnTo>
                    <a:pt x="956" y="14397"/>
                  </a:lnTo>
                  <a:lnTo>
                    <a:pt x="0" y="14397"/>
                  </a:lnTo>
                  <a:lnTo>
                    <a:pt x="0" y="15338"/>
                  </a:lnTo>
                  <a:lnTo>
                    <a:pt x="16294" y="15338"/>
                  </a:lnTo>
                  <a:lnTo>
                    <a:pt x="16294" y="14397"/>
                  </a:lnTo>
                  <a:lnTo>
                    <a:pt x="15338" y="14397"/>
                  </a:lnTo>
                  <a:lnTo>
                    <a:pt x="15338" y="13441"/>
                  </a:lnTo>
                  <a:lnTo>
                    <a:pt x="14412" y="13441"/>
                  </a:lnTo>
                  <a:lnTo>
                    <a:pt x="14412" y="14397"/>
                  </a:lnTo>
                  <a:lnTo>
                    <a:pt x="13232" y="14397"/>
                  </a:lnTo>
                  <a:cubicBezTo>
                    <a:pt x="12545" y="13008"/>
                    <a:pt x="9364" y="6512"/>
                    <a:pt x="8752" y="2748"/>
                  </a:cubicBezTo>
                  <a:cubicBezTo>
                    <a:pt x="9260" y="2524"/>
                    <a:pt x="9588" y="2016"/>
                    <a:pt x="9588" y="1434"/>
                  </a:cubicBezTo>
                  <a:cubicBezTo>
                    <a:pt x="9588" y="657"/>
                    <a:pt x="8961" y="0"/>
                    <a:pt x="81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5"/>
            <p:cNvSpPr/>
            <p:nvPr/>
          </p:nvSpPr>
          <p:spPr>
            <a:xfrm>
              <a:off x="6664250" y="3605175"/>
              <a:ext cx="27650" cy="50050"/>
            </a:xfrm>
            <a:custGeom>
              <a:avLst/>
              <a:gdLst/>
              <a:ahLst/>
              <a:cxnLst/>
              <a:rect l="l" t="t" r="r" b="b"/>
              <a:pathLst>
                <a:path w="1106" h="2002" extrusionOk="0">
                  <a:moveTo>
                    <a:pt x="433" y="0"/>
                  </a:moveTo>
                  <a:cubicBezTo>
                    <a:pt x="284" y="135"/>
                    <a:pt x="0" y="493"/>
                    <a:pt x="0" y="1001"/>
                  </a:cubicBezTo>
                  <a:cubicBezTo>
                    <a:pt x="0" y="1509"/>
                    <a:pt x="269" y="1867"/>
                    <a:pt x="433" y="2001"/>
                  </a:cubicBezTo>
                  <a:lnTo>
                    <a:pt x="1105" y="1329"/>
                  </a:lnTo>
                  <a:cubicBezTo>
                    <a:pt x="1046" y="1285"/>
                    <a:pt x="956" y="1165"/>
                    <a:pt x="956" y="1001"/>
                  </a:cubicBezTo>
                  <a:cubicBezTo>
                    <a:pt x="956" y="837"/>
                    <a:pt x="1046" y="717"/>
                    <a:pt x="1105" y="672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5"/>
            <p:cNvSpPr/>
            <p:nvPr/>
          </p:nvSpPr>
          <p:spPr>
            <a:xfrm>
              <a:off x="6616825" y="3570450"/>
              <a:ext cx="41850" cy="119125"/>
            </a:xfrm>
            <a:custGeom>
              <a:avLst/>
              <a:gdLst/>
              <a:ahLst/>
              <a:cxnLst/>
              <a:rect l="l" t="t" r="r" b="b"/>
              <a:pathLst>
                <a:path w="1674" h="4765" extrusionOk="0">
                  <a:moveTo>
                    <a:pt x="1001" y="0"/>
                  </a:moveTo>
                  <a:cubicBezTo>
                    <a:pt x="359" y="642"/>
                    <a:pt x="0" y="1479"/>
                    <a:pt x="0" y="2390"/>
                  </a:cubicBezTo>
                  <a:cubicBezTo>
                    <a:pt x="0" y="3286"/>
                    <a:pt x="359" y="4122"/>
                    <a:pt x="986" y="4764"/>
                  </a:cubicBezTo>
                  <a:lnTo>
                    <a:pt x="1658" y="4092"/>
                  </a:lnTo>
                  <a:cubicBezTo>
                    <a:pt x="1210" y="3644"/>
                    <a:pt x="941" y="3047"/>
                    <a:pt x="941" y="2405"/>
                  </a:cubicBezTo>
                  <a:cubicBezTo>
                    <a:pt x="941" y="1763"/>
                    <a:pt x="1210" y="1150"/>
                    <a:pt x="1673" y="717"/>
                  </a:cubicBezTo>
                  <a:lnTo>
                    <a:pt x="10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5"/>
            <p:cNvSpPr/>
            <p:nvPr/>
          </p:nvSpPr>
          <p:spPr>
            <a:xfrm>
              <a:off x="6804250" y="3605175"/>
              <a:ext cx="27650" cy="50425"/>
            </a:xfrm>
            <a:custGeom>
              <a:avLst/>
              <a:gdLst/>
              <a:ahLst/>
              <a:cxnLst/>
              <a:rect l="l" t="t" r="r" b="b"/>
              <a:pathLst>
                <a:path w="1106" h="2017" extrusionOk="0">
                  <a:moveTo>
                    <a:pt x="673" y="0"/>
                  </a:moveTo>
                  <a:lnTo>
                    <a:pt x="1" y="672"/>
                  </a:lnTo>
                  <a:cubicBezTo>
                    <a:pt x="60" y="717"/>
                    <a:pt x="150" y="837"/>
                    <a:pt x="150" y="1001"/>
                  </a:cubicBezTo>
                  <a:cubicBezTo>
                    <a:pt x="150" y="1165"/>
                    <a:pt x="60" y="1285"/>
                    <a:pt x="1" y="1344"/>
                  </a:cubicBezTo>
                  <a:lnTo>
                    <a:pt x="673" y="2016"/>
                  </a:lnTo>
                  <a:cubicBezTo>
                    <a:pt x="822" y="1867"/>
                    <a:pt x="1106" y="1509"/>
                    <a:pt x="1106" y="1001"/>
                  </a:cubicBezTo>
                  <a:cubicBezTo>
                    <a:pt x="1106" y="478"/>
                    <a:pt x="852" y="150"/>
                    <a:pt x="6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5"/>
            <p:cNvSpPr/>
            <p:nvPr/>
          </p:nvSpPr>
          <p:spPr>
            <a:xfrm>
              <a:off x="6837850" y="3570450"/>
              <a:ext cx="42225" cy="119125"/>
            </a:xfrm>
            <a:custGeom>
              <a:avLst/>
              <a:gdLst/>
              <a:ahLst/>
              <a:cxnLst/>
              <a:rect l="l" t="t" r="r" b="b"/>
              <a:pathLst>
                <a:path w="1689" h="4765" extrusionOk="0">
                  <a:moveTo>
                    <a:pt x="673" y="0"/>
                  </a:moveTo>
                  <a:lnTo>
                    <a:pt x="1" y="687"/>
                  </a:lnTo>
                  <a:cubicBezTo>
                    <a:pt x="479" y="1135"/>
                    <a:pt x="718" y="1733"/>
                    <a:pt x="718" y="2390"/>
                  </a:cubicBezTo>
                  <a:cubicBezTo>
                    <a:pt x="718" y="3032"/>
                    <a:pt x="479" y="3629"/>
                    <a:pt x="1" y="4077"/>
                  </a:cubicBezTo>
                  <a:lnTo>
                    <a:pt x="703" y="4764"/>
                  </a:lnTo>
                  <a:cubicBezTo>
                    <a:pt x="1330" y="4122"/>
                    <a:pt x="1688" y="3286"/>
                    <a:pt x="1688" y="2390"/>
                  </a:cubicBezTo>
                  <a:cubicBezTo>
                    <a:pt x="1688" y="1479"/>
                    <a:pt x="1330" y="642"/>
                    <a:pt x="6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" name="Google Shape;744;p35"/>
          <p:cNvGrpSpPr/>
          <p:nvPr/>
        </p:nvGrpSpPr>
        <p:grpSpPr>
          <a:xfrm>
            <a:off x="7218002" y="1383102"/>
            <a:ext cx="358450" cy="407750"/>
            <a:chOff x="1297750" y="4526650"/>
            <a:chExt cx="358450" cy="407750"/>
          </a:xfrm>
        </p:grpSpPr>
        <p:sp>
          <p:nvSpPr>
            <p:cNvPr id="745" name="Google Shape;745;p35"/>
            <p:cNvSpPr/>
            <p:nvPr/>
          </p:nvSpPr>
          <p:spPr>
            <a:xfrm>
              <a:off x="1320525" y="4526650"/>
              <a:ext cx="310675" cy="407750"/>
            </a:xfrm>
            <a:custGeom>
              <a:avLst/>
              <a:gdLst/>
              <a:ahLst/>
              <a:cxnLst/>
              <a:rect l="l" t="t" r="r" b="b"/>
              <a:pathLst>
                <a:path w="12427" h="16310" extrusionOk="0">
                  <a:moveTo>
                    <a:pt x="6243" y="956"/>
                  </a:moveTo>
                  <a:cubicBezTo>
                    <a:pt x="7035" y="956"/>
                    <a:pt x="7737" y="1345"/>
                    <a:pt x="8170" y="1942"/>
                  </a:cubicBezTo>
                  <a:lnTo>
                    <a:pt x="6736" y="1942"/>
                  </a:lnTo>
                  <a:lnTo>
                    <a:pt x="6736" y="2898"/>
                  </a:lnTo>
                  <a:lnTo>
                    <a:pt x="8603" y="2898"/>
                  </a:lnTo>
                  <a:cubicBezTo>
                    <a:pt x="8648" y="3047"/>
                    <a:pt x="8663" y="3211"/>
                    <a:pt x="8663" y="3391"/>
                  </a:cubicBezTo>
                  <a:lnTo>
                    <a:pt x="8663" y="3869"/>
                  </a:lnTo>
                  <a:lnTo>
                    <a:pt x="6736" y="3869"/>
                  </a:lnTo>
                  <a:lnTo>
                    <a:pt x="6736" y="4824"/>
                  </a:lnTo>
                  <a:lnTo>
                    <a:pt x="8648" y="4824"/>
                  </a:lnTo>
                  <a:lnTo>
                    <a:pt x="8648" y="5780"/>
                  </a:lnTo>
                  <a:lnTo>
                    <a:pt x="3869" y="5780"/>
                  </a:lnTo>
                  <a:lnTo>
                    <a:pt x="3869" y="4810"/>
                  </a:lnTo>
                  <a:lnTo>
                    <a:pt x="5765" y="4810"/>
                  </a:lnTo>
                  <a:lnTo>
                    <a:pt x="5765" y="3854"/>
                  </a:lnTo>
                  <a:lnTo>
                    <a:pt x="3869" y="3854"/>
                  </a:lnTo>
                  <a:lnTo>
                    <a:pt x="3869" y="3361"/>
                  </a:lnTo>
                  <a:cubicBezTo>
                    <a:pt x="3869" y="3197"/>
                    <a:pt x="3883" y="3047"/>
                    <a:pt x="3913" y="2883"/>
                  </a:cubicBezTo>
                  <a:lnTo>
                    <a:pt x="5780" y="2883"/>
                  </a:lnTo>
                  <a:lnTo>
                    <a:pt x="5780" y="1927"/>
                  </a:lnTo>
                  <a:lnTo>
                    <a:pt x="4346" y="1927"/>
                  </a:lnTo>
                  <a:cubicBezTo>
                    <a:pt x="4750" y="1345"/>
                    <a:pt x="5467" y="956"/>
                    <a:pt x="6243" y="956"/>
                  </a:cubicBezTo>
                  <a:close/>
                  <a:moveTo>
                    <a:pt x="8648" y="6721"/>
                  </a:moveTo>
                  <a:lnTo>
                    <a:pt x="8648" y="7677"/>
                  </a:lnTo>
                  <a:lnTo>
                    <a:pt x="3869" y="7677"/>
                  </a:lnTo>
                  <a:lnTo>
                    <a:pt x="3869" y="6721"/>
                  </a:lnTo>
                  <a:close/>
                  <a:moveTo>
                    <a:pt x="8648" y="8633"/>
                  </a:moveTo>
                  <a:lnTo>
                    <a:pt x="8648" y="9111"/>
                  </a:lnTo>
                  <a:cubicBezTo>
                    <a:pt x="8648" y="10440"/>
                    <a:pt x="7572" y="11545"/>
                    <a:pt x="6243" y="11545"/>
                  </a:cubicBezTo>
                  <a:cubicBezTo>
                    <a:pt x="4929" y="11545"/>
                    <a:pt x="3854" y="10455"/>
                    <a:pt x="3854" y="9111"/>
                  </a:cubicBezTo>
                  <a:lnTo>
                    <a:pt x="3854" y="8633"/>
                  </a:lnTo>
                  <a:close/>
                  <a:moveTo>
                    <a:pt x="10798" y="7677"/>
                  </a:moveTo>
                  <a:cubicBezTo>
                    <a:pt x="10634" y="7961"/>
                    <a:pt x="10544" y="8289"/>
                    <a:pt x="10544" y="8633"/>
                  </a:cubicBezTo>
                  <a:lnTo>
                    <a:pt x="10544" y="9111"/>
                  </a:lnTo>
                  <a:cubicBezTo>
                    <a:pt x="10544" y="11500"/>
                    <a:pt x="8618" y="13442"/>
                    <a:pt x="6243" y="13442"/>
                  </a:cubicBezTo>
                  <a:cubicBezTo>
                    <a:pt x="3883" y="13442"/>
                    <a:pt x="1957" y="11500"/>
                    <a:pt x="1957" y="9111"/>
                  </a:cubicBezTo>
                  <a:lnTo>
                    <a:pt x="1957" y="8633"/>
                  </a:lnTo>
                  <a:cubicBezTo>
                    <a:pt x="1957" y="8274"/>
                    <a:pt x="1867" y="7961"/>
                    <a:pt x="1688" y="7677"/>
                  </a:cubicBezTo>
                  <a:lnTo>
                    <a:pt x="2913" y="7677"/>
                  </a:lnTo>
                  <a:lnTo>
                    <a:pt x="2913" y="9111"/>
                  </a:lnTo>
                  <a:cubicBezTo>
                    <a:pt x="2913" y="10978"/>
                    <a:pt x="4406" y="12501"/>
                    <a:pt x="6243" y="12501"/>
                  </a:cubicBezTo>
                  <a:cubicBezTo>
                    <a:pt x="8095" y="12501"/>
                    <a:pt x="9589" y="10978"/>
                    <a:pt x="9589" y="9111"/>
                  </a:cubicBezTo>
                  <a:lnTo>
                    <a:pt x="9589" y="7677"/>
                  </a:lnTo>
                  <a:close/>
                  <a:moveTo>
                    <a:pt x="6781" y="14368"/>
                  </a:moveTo>
                  <a:cubicBezTo>
                    <a:pt x="6855" y="14741"/>
                    <a:pt x="6990" y="15070"/>
                    <a:pt x="7199" y="15354"/>
                  </a:cubicBezTo>
                  <a:lnTo>
                    <a:pt x="5302" y="15354"/>
                  </a:lnTo>
                  <a:cubicBezTo>
                    <a:pt x="5511" y="15070"/>
                    <a:pt x="5676" y="14741"/>
                    <a:pt x="5735" y="14368"/>
                  </a:cubicBezTo>
                  <a:cubicBezTo>
                    <a:pt x="5900" y="14383"/>
                    <a:pt x="6064" y="14383"/>
                    <a:pt x="6258" y="14383"/>
                  </a:cubicBezTo>
                  <a:cubicBezTo>
                    <a:pt x="6422" y="14383"/>
                    <a:pt x="6602" y="14383"/>
                    <a:pt x="6781" y="14368"/>
                  </a:cubicBezTo>
                  <a:close/>
                  <a:moveTo>
                    <a:pt x="6213" y="0"/>
                  </a:moveTo>
                  <a:cubicBezTo>
                    <a:pt x="4361" y="0"/>
                    <a:pt x="2868" y="1524"/>
                    <a:pt x="2868" y="3391"/>
                  </a:cubicBezTo>
                  <a:lnTo>
                    <a:pt x="2868" y="6721"/>
                  </a:lnTo>
                  <a:lnTo>
                    <a:pt x="0" y="6721"/>
                  </a:lnTo>
                  <a:lnTo>
                    <a:pt x="0" y="7677"/>
                  </a:lnTo>
                  <a:lnTo>
                    <a:pt x="30" y="7677"/>
                  </a:lnTo>
                  <a:cubicBezTo>
                    <a:pt x="553" y="7677"/>
                    <a:pt x="986" y="8110"/>
                    <a:pt x="986" y="8633"/>
                  </a:cubicBezTo>
                  <a:lnTo>
                    <a:pt x="986" y="9111"/>
                  </a:lnTo>
                  <a:cubicBezTo>
                    <a:pt x="986" y="11530"/>
                    <a:pt x="2599" y="13561"/>
                    <a:pt x="4780" y="14189"/>
                  </a:cubicBezTo>
                  <a:cubicBezTo>
                    <a:pt x="4645" y="14846"/>
                    <a:pt x="4063" y="15354"/>
                    <a:pt x="3376" y="15354"/>
                  </a:cubicBezTo>
                  <a:lnTo>
                    <a:pt x="2898" y="15354"/>
                  </a:lnTo>
                  <a:lnTo>
                    <a:pt x="2898" y="16309"/>
                  </a:lnTo>
                  <a:lnTo>
                    <a:pt x="9574" y="16309"/>
                  </a:lnTo>
                  <a:lnTo>
                    <a:pt x="9574" y="15354"/>
                  </a:lnTo>
                  <a:lnTo>
                    <a:pt x="9081" y="15354"/>
                  </a:lnTo>
                  <a:cubicBezTo>
                    <a:pt x="8394" y="15354"/>
                    <a:pt x="7796" y="14846"/>
                    <a:pt x="7692" y="14189"/>
                  </a:cubicBezTo>
                  <a:cubicBezTo>
                    <a:pt x="9872" y="13561"/>
                    <a:pt x="11470" y="11530"/>
                    <a:pt x="11470" y="9111"/>
                  </a:cubicBezTo>
                  <a:lnTo>
                    <a:pt x="11470" y="8633"/>
                  </a:lnTo>
                  <a:cubicBezTo>
                    <a:pt x="11470" y="8110"/>
                    <a:pt x="11904" y="7677"/>
                    <a:pt x="12426" y="7677"/>
                  </a:cubicBezTo>
                  <a:lnTo>
                    <a:pt x="12426" y="6721"/>
                  </a:lnTo>
                  <a:lnTo>
                    <a:pt x="9559" y="6721"/>
                  </a:lnTo>
                  <a:lnTo>
                    <a:pt x="9559" y="3391"/>
                  </a:lnTo>
                  <a:cubicBezTo>
                    <a:pt x="9559" y="1524"/>
                    <a:pt x="8065" y="0"/>
                    <a:pt x="62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5"/>
            <p:cNvSpPr/>
            <p:nvPr/>
          </p:nvSpPr>
          <p:spPr>
            <a:xfrm>
              <a:off x="1345175" y="4561750"/>
              <a:ext cx="27650" cy="50425"/>
            </a:xfrm>
            <a:custGeom>
              <a:avLst/>
              <a:gdLst/>
              <a:ahLst/>
              <a:cxnLst/>
              <a:rect l="l" t="t" r="r" b="b"/>
              <a:pathLst>
                <a:path w="1106" h="2017" extrusionOk="0">
                  <a:moveTo>
                    <a:pt x="433" y="0"/>
                  </a:moveTo>
                  <a:cubicBezTo>
                    <a:pt x="284" y="150"/>
                    <a:pt x="0" y="508"/>
                    <a:pt x="0" y="1016"/>
                  </a:cubicBezTo>
                  <a:cubicBezTo>
                    <a:pt x="0" y="1509"/>
                    <a:pt x="269" y="1867"/>
                    <a:pt x="433" y="2017"/>
                  </a:cubicBezTo>
                  <a:lnTo>
                    <a:pt x="1105" y="1345"/>
                  </a:lnTo>
                  <a:cubicBezTo>
                    <a:pt x="1046" y="1285"/>
                    <a:pt x="956" y="1180"/>
                    <a:pt x="956" y="1016"/>
                  </a:cubicBezTo>
                  <a:cubicBezTo>
                    <a:pt x="956" y="837"/>
                    <a:pt x="1046" y="732"/>
                    <a:pt x="1105" y="672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5"/>
            <p:cNvSpPr/>
            <p:nvPr/>
          </p:nvSpPr>
          <p:spPr>
            <a:xfrm>
              <a:off x="1297750" y="4527400"/>
              <a:ext cx="41475" cy="118750"/>
            </a:xfrm>
            <a:custGeom>
              <a:avLst/>
              <a:gdLst/>
              <a:ahLst/>
              <a:cxnLst/>
              <a:rect l="l" t="t" r="r" b="b"/>
              <a:pathLst>
                <a:path w="1659" h="4750" extrusionOk="0">
                  <a:moveTo>
                    <a:pt x="986" y="0"/>
                  </a:moveTo>
                  <a:cubicBezTo>
                    <a:pt x="374" y="613"/>
                    <a:pt x="0" y="1494"/>
                    <a:pt x="0" y="2390"/>
                  </a:cubicBezTo>
                  <a:cubicBezTo>
                    <a:pt x="0" y="3271"/>
                    <a:pt x="344" y="4122"/>
                    <a:pt x="986" y="4750"/>
                  </a:cubicBezTo>
                  <a:lnTo>
                    <a:pt x="1658" y="4078"/>
                  </a:lnTo>
                  <a:cubicBezTo>
                    <a:pt x="1210" y="3630"/>
                    <a:pt x="941" y="3032"/>
                    <a:pt x="941" y="2405"/>
                  </a:cubicBezTo>
                  <a:cubicBezTo>
                    <a:pt x="941" y="1748"/>
                    <a:pt x="1210" y="1135"/>
                    <a:pt x="1658" y="687"/>
                  </a:cubicBezTo>
                  <a:lnTo>
                    <a:pt x="98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5"/>
            <p:cNvSpPr/>
            <p:nvPr/>
          </p:nvSpPr>
          <p:spPr>
            <a:xfrm>
              <a:off x="1580775" y="4561750"/>
              <a:ext cx="27650" cy="50425"/>
            </a:xfrm>
            <a:custGeom>
              <a:avLst/>
              <a:gdLst/>
              <a:ahLst/>
              <a:cxnLst/>
              <a:rect l="l" t="t" r="r" b="b"/>
              <a:pathLst>
                <a:path w="1106" h="2017" extrusionOk="0">
                  <a:moveTo>
                    <a:pt x="672" y="0"/>
                  </a:moveTo>
                  <a:lnTo>
                    <a:pt x="0" y="672"/>
                  </a:lnTo>
                  <a:cubicBezTo>
                    <a:pt x="60" y="732"/>
                    <a:pt x="149" y="837"/>
                    <a:pt x="149" y="1016"/>
                  </a:cubicBezTo>
                  <a:cubicBezTo>
                    <a:pt x="149" y="1180"/>
                    <a:pt x="60" y="1285"/>
                    <a:pt x="0" y="1345"/>
                  </a:cubicBezTo>
                  <a:lnTo>
                    <a:pt x="672" y="2017"/>
                  </a:lnTo>
                  <a:cubicBezTo>
                    <a:pt x="821" y="1867"/>
                    <a:pt x="1105" y="1509"/>
                    <a:pt x="1105" y="1016"/>
                  </a:cubicBezTo>
                  <a:cubicBezTo>
                    <a:pt x="1105" y="508"/>
                    <a:pt x="851" y="150"/>
                    <a:pt x="6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5"/>
            <p:cNvSpPr/>
            <p:nvPr/>
          </p:nvSpPr>
          <p:spPr>
            <a:xfrm>
              <a:off x="1614375" y="4527400"/>
              <a:ext cx="41825" cy="118750"/>
            </a:xfrm>
            <a:custGeom>
              <a:avLst/>
              <a:gdLst/>
              <a:ahLst/>
              <a:cxnLst/>
              <a:rect l="l" t="t" r="r" b="b"/>
              <a:pathLst>
                <a:path w="1673" h="4750" extrusionOk="0">
                  <a:moveTo>
                    <a:pt x="672" y="0"/>
                  </a:moveTo>
                  <a:lnTo>
                    <a:pt x="0" y="672"/>
                  </a:lnTo>
                  <a:cubicBezTo>
                    <a:pt x="448" y="1120"/>
                    <a:pt x="717" y="1733"/>
                    <a:pt x="717" y="2390"/>
                  </a:cubicBezTo>
                  <a:cubicBezTo>
                    <a:pt x="717" y="3017"/>
                    <a:pt x="463" y="3615"/>
                    <a:pt x="0" y="4063"/>
                  </a:cubicBezTo>
                  <a:lnTo>
                    <a:pt x="672" y="4750"/>
                  </a:lnTo>
                  <a:cubicBezTo>
                    <a:pt x="1314" y="4122"/>
                    <a:pt x="1673" y="3286"/>
                    <a:pt x="1673" y="2390"/>
                  </a:cubicBezTo>
                  <a:cubicBezTo>
                    <a:pt x="1673" y="1494"/>
                    <a:pt x="1314" y="613"/>
                    <a:pt x="6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" name="Imagen 10">
            <a:extLst>
              <a:ext uri="{FF2B5EF4-FFF2-40B4-BE49-F238E27FC236}">
                <a16:creationId xmlns:a16="http://schemas.microsoft.com/office/drawing/2014/main" id="{2A1E77E7-4E64-4247-A5B1-4807FB11B3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11" y="3215313"/>
            <a:ext cx="8057826" cy="1542040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6B805A0E-2002-AF43-B655-F76FFD5D41CC}"/>
              </a:ext>
            </a:extLst>
          </p:cNvPr>
          <p:cNvSpPr txBox="1"/>
          <p:nvPr/>
        </p:nvSpPr>
        <p:spPr>
          <a:xfrm>
            <a:off x="846499" y="2792430"/>
            <a:ext cx="20794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800" dirty="0">
                <a:solidFill>
                  <a:srgbClr val="FF0000"/>
                </a:solidFill>
              </a:rPr>
              <a:t>IMPLICITO </a:t>
            </a:r>
          </a:p>
        </p:txBody>
      </p:sp>
      <p:sp>
        <p:nvSpPr>
          <p:cNvPr id="66" name="CuadroTexto 65">
            <a:extLst>
              <a:ext uri="{FF2B5EF4-FFF2-40B4-BE49-F238E27FC236}">
                <a16:creationId xmlns:a16="http://schemas.microsoft.com/office/drawing/2014/main" id="{4C110CB4-4EFE-BD4F-9007-9451D5D6819D}"/>
              </a:ext>
            </a:extLst>
          </p:cNvPr>
          <p:cNvSpPr txBox="1"/>
          <p:nvPr/>
        </p:nvSpPr>
        <p:spPr>
          <a:xfrm>
            <a:off x="6566250" y="4443967"/>
            <a:ext cx="20585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800" dirty="0">
                <a:solidFill>
                  <a:srgbClr val="FF0000"/>
                </a:solidFill>
              </a:rPr>
              <a:t>EXPLICITO</a:t>
            </a:r>
          </a:p>
        </p:txBody>
      </p: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B1C2A7D4-ED2D-FB4B-B0BF-7001942DF400}"/>
              </a:ext>
            </a:extLst>
          </p:cNvPr>
          <p:cNvCxnSpPr>
            <a:stCxn id="13" idx="3"/>
          </p:cNvCxnSpPr>
          <p:nvPr/>
        </p:nvCxnSpPr>
        <p:spPr>
          <a:xfrm>
            <a:off x="2925914" y="3054040"/>
            <a:ext cx="5303686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cto de flecha 68">
            <a:extLst>
              <a:ext uri="{FF2B5EF4-FFF2-40B4-BE49-F238E27FC236}">
                <a16:creationId xmlns:a16="http://schemas.microsoft.com/office/drawing/2014/main" id="{D3026E55-4254-BD46-9E5C-CE808D9FAB2D}"/>
              </a:ext>
            </a:extLst>
          </p:cNvPr>
          <p:cNvCxnSpPr>
            <a:cxnSpLocks/>
          </p:cNvCxnSpPr>
          <p:nvPr/>
        </p:nvCxnSpPr>
        <p:spPr>
          <a:xfrm flipH="1">
            <a:off x="958729" y="4705577"/>
            <a:ext cx="5720367" cy="5177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9063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1"/>
          <p:cNvSpPr txBox="1">
            <a:spLocks noGrp="1"/>
          </p:cNvSpPr>
          <p:nvPr>
            <p:ph type="title"/>
          </p:nvPr>
        </p:nvSpPr>
        <p:spPr>
          <a:xfrm>
            <a:off x="540000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>
                <a:solidFill>
                  <a:schemeClr val="dk1"/>
                </a:solidFill>
              </a:rPr>
              <a:t>IMPLICITO</a:t>
            </a:r>
            <a:endParaRPr lang="es-ES_tradnl" dirty="0"/>
          </a:p>
        </p:txBody>
      </p:sp>
      <p:sp>
        <p:nvSpPr>
          <p:cNvPr id="635" name="Google Shape;635;p31"/>
          <p:cNvSpPr txBox="1">
            <a:spLocks noGrp="1"/>
          </p:cNvSpPr>
          <p:nvPr>
            <p:ph type="body" idx="1"/>
          </p:nvPr>
        </p:nvSpPr>
        <p:spPr>
          <a:xfrm>
            <a:off x="540000" y="1264326"/>
            <a:ext cx="7381378" cy="9620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buNone/>
            </a:pPr>
            <a:r>
              <a:rPr lang="es-MX" dirty="0"/>
              <a:t>Ocurre cuando hay un intento de usar un tipo de dato </a:t>
            </a:r>
            <a:r>
              <a:rPr lang="es-MX" sz="2000" dirty="0">
                <a:solidFill>
                  <a:srgbClr val="FF0000"/>
                </a:solidFill>
              </a:rPr>
              <a:t>más pequeño </a:t>
            </a:r>
            <a:r>
              <a:rPr lang="es-MX" dirty="0"/>
              <a:t>en donde existe otro tipo de dato </a:t>
            </a:r>
            <a:r>
              <a:rPr lang="es-MX" sz="2000" dirty="0">
                <a:solidFill>
                  <a:srgbClr val="FF0000"/>
                </a:solidFill>
              </a:rPr>
              <a:t>más grande</a:t>
            </a:r>
            <a:r>
              <a:rPr lang="es-MX" dirty="0"/>
              <a:t>. En este caso no se necesita escribir código para que se lleve a cabo.</a:t>
            </a:r>
            <a:endParaRPr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407AD91-B747-CC46-B328-DBD6DA5AC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331" y="2491686"/>
            <a:ext cx="5915585" cy="2651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516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9"/>
          <p:cNvSpPr txBox="1">
            <a:spLocks noGrp="1"/>
          </p:cNvSpPr>
          <p:nvPr>
            <p:ph type="subTitle" idx="4294967295"/>
          </p:nvPr>
        </p:nvSpPr>
        <p:spPr>
          <a:xfrm>
            <a:off x="982238" y="2532152"/>
            <a:ext cx="2087100" cy="492402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ES_tradnl" sz="2800" dirty="0">
                <a:solidFill>
                  <a:schemeClr val="dk1"/>
                </a:solidFill>
              </a:rPr>
              <a:t>Primitivos </a:t>
            </a:r>
          </a:p>
        </p:txBody>
      </p:sp>
      <p:sp>
        <p:nvSpPr>
          <p:cNvPr id="1134" name="Google Shape;1134;p49"/>
          <p:cNvSpPr txBox="1">
            <a:spLocks noGrp="1"/>
          </p:cNvSpPr>
          <p:nvPr>
            <p:ph type="subTitle" idx="4294967295"/>
          </p:nvPr>
        </p:nvSpPr>
        <p:spPr>
          <a:xfrm>
            <a:off x="3374130" y="2532152"/>
            <a:ext cx="2087100" cy="98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ES_tradnl" sz="1400" dirty="0">
                <a:solidFill>
                  <a:schemeClr val="dk1"/>
                </a:solidFill>
              </a:rPr>
              <a:t>En java los tipos de datos se pueden dividir en 2 sub-tipos </a:t>
            </a:r>
          </a:p>
        </p:txBody>
      </p:sp>
      <p:sp>
        <p:nvSpPr>
          <p:cNvPr id="1135" name="Google Shape;1135;p49"/>
          <p:cNvSpPr txBox="1">
            <a:spLocks noGrp="1"/>
          </p:cNvSpPr>
          <p:nvPr>
            <p:ph type="subTitle" idx="4294967295"/>
          </p:nvPr>
        </p:nvSpPr>
        <p:spPr>
          <a:xfrm>
            <a:off x="5766038" y="2532152"/>
            <a:ext cx="2087100" cy="565447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ES_tradnl" sz="2800" dirty="0">
                <a:solidFill>
                  <a:schemeClr val="dk1"/>
                </a:solidFill>
              </a:rPr>
              <a:t>Complejos</a:t>
            </a:r>
          </a:p>
        </p:txBody>
      </p:sp>
      <p:sp>
        <p:nvSpPr>
          <p:cNvPr id="1136" name="Google Shape;1136;p49"/>
          <p:cNvSpPr/>
          <p:nvPr/>
        </p:nvSpPr>
        <p:spPr>
          <a:xfrm>
            <a:off x="2699726" y="1493227"/>
            <a:ext cx="739200" cy="739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37" name="Google Shape;1137;p49"/>
          <p:cNvCxnSpPr>
            <a:cxnSpLocks/>
            <a:stCxn id="1136" idx="2"/>
            <a:endCxn id="1133" idx="0"/>
          </p:cNvCxnSpPr>
          <p:nvPr/>
        </p:nvCxnSpPr>
        <p:spPr>
          <a:xfrm rot="10800000" flipV="1">
            <a:off x="2025788" y="1862826"/>
            <a:ext cx="673938" cy="669325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138" name="Google Shape;1138;p49"/>
          <p:cNvSpPr/>
          <p:nvPr/>
        </p:nvSpPr>
        <p:spPr>
          <a:xfrm rot="5400000" flipH="1">
            <a:off x="343408" y="3703863"/>
            <a:ext cx="447402" cy="1218872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9" name="Google Shape;1139;p49"/>
          <p:cNvGrpSpPr/>
          <p:nvPr/>
        </p:nvGrpSpPr>
        <p:grpSpPr>
          <a:xfrm rot="5400000">
            <a:off x="676272" y="4097631"/>
            <a:ext cx="180564" cy="431367"/>
            <a:chOff x="8803899" y="686838"/>
            <a:chExt cx="180564" cy="431367"/>
          </a:xfrm>
        </p:grpSpPr>
        <p:sp>
          <p:nvSpPr>
            <p:cNvPr id="1140" name="Google Shape;1140;p49"/>
            <p:cNvSpPr/>
            <p:nvPr/>
          </p:nvSpPr>
          <p:spPr>
            <a:xfrm>
              <a:off x="8803899" y="686838"/>
              <a:ext cx="180564" cy="181630"/>
            </a:xfrm>
            <a:custGeom>
              <a:avLst/>
              <a:gdLst/>
              <a:ahLst/>
              <a:cxnLst/>
              <a:rect l="l" t="t" r="r" b="b"/>
              <a:pathLst>
                <a:path w="5077" h="5107" extrusionOk="0">
                  <a:moveTo>
                    <a:pt x="973" y="1"/>
                  </a:moveTo>
                  <a:lnTo>
                    <a:pt x="1" y="1004"/>
                  </a:lnTo>
                  <a:lnTo>
                    <a:pt x="1551" y="2554"/>
                  </a:lnTo>
                  <a:lnTo>
                    <a:pt x="1" y="4104"/>
                  </a:lnTo>
                  <a:lnTo>
                    <a:pt x="973" y="5107"/>
                  </a:lnTo>
                  <a:lnTo>
                    <a:pt x="2554" y="3557"/>
                  </a:lnTo>
                  <a:lnTo>
                    <a:pt x="4104" y="5107"/>
                  </a:lnTo>
                  <a:lnTo>
                    <a:pt x="5077" y="4104"/>
                  </a:lnTo>
                  <a:lnTo>
                    <a:pt x="3557" y="2554"/>
                  </a:lnTo>
                  <a:lnTo>
                    <a:pt x="5077" y="1004"/>
                  </a:lnTo>
                  <a:lnTo>
                    <a:pt x="4104" y="1"/>
                  </a:lnTo>
                  <a:lnTo>
                    <a:pt x="2554" y="1520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9"/>
            <p:cNvSpPr/>
            <p:nvPr/>
          </p:nvSpPr>
          <p:spPr>
            <a:xfrm>
              <a:off x="8803899" y="937642"/>
              <a:ext cx="180564" cy="180564"/>
            </a:xfrm>
            <a:custGeom>
              <a:avLst/>
              <a:gdLst/>
              <a:ahLst/>
              <a:cxnLst/>
              <a:rect l="l" t="t" r="r" b="b"/>
              <a:pathLst>
                <a:path w="5077" h="5077" extrusionOk="0">
                  <a:moveTo>
                    <a:pt x="973" y="0"/>
                  </a:moveTo>
                  <a:lnTo>
                    <a:pt x="1" y="973"/>
                  </a:lnTo>
                  <a:lnTo>
                    <a:pt x="1551" y="2523"/>
                  </a:lnTo>
                  <a:lnTo>
                    <a:pt x="1" y="4043"/>
                  </a:lnTo>
                  <a:lnTo>
                    <a:pt x="973" y="5076"/>
                  </a:lnTo>
                  <a:lnTo>
                    <a:pt x="2554" y="3526"/>
                  </a:lnTo>
                  <a:lnTo>
                    <a:pt x="4104" y="5076"/>
                  </a:lnTo>
                  <a:lnTo>
                    <a:pt x="5077" y="4043"/>
                  </a:lnTo>
                  <a:lnTo>
                    <a:pt x="3557" y="2523"/>
                  </a:lnTo>
                  <a:lnTo>
                    <a:pt x="5077" y="973"/>
                  </a:lnTo>
                  <a:lnTo>
                    <a:pt x="4104" y="0"/>
                  </a:lnTo>
                  <a:lnTo>
                    <a:pt x="2554" y="152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2" name="Google Shape;1142;p49"/>
          <p:cNvSpPr txBox="1"/>
          <p:nvPr/>
        </p:nvSpPr>
        <p:spPr>
          <a:xfrm>
            <a:off x="3620518" y="726831"/>
            <a:ext cx="1607157" cy="571271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rPr>
              <a:t>Tipos de datos en java </a:t>
            </a:r>
            <a:endParaRPr dirty="0">
              <a:solidFill>
                <a:schemeClr val="accent1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1143" name="Google Shape;1143;p49"/>
          <p:cNvSpPr/>
          <p:nvPr/>
        </p:nvSpPr>
        <p:spPr>
          <a:xfrm rot="5400000">
            <a:off x="4327415" y="2347226"/>
            <a:ext cx="180564" cy="181630"/>
          </a:xfrm>
          <a:custGeom>
            <a:avLst/>
            <a:gdLst/>
            <a:ahLst/>
            <a:cxnLst/>
            <a:rect l="l" t="t" r="r" b="b"/>
            <a:pathLst>
              <a:path w="5077" h="5107" extrusionOk="0">
                <a:moveTo>
                  <a:pt x="973" y="1"/>
                </a:moveTo>
                <a:lnTo>
                  <a:pt x="1" y="1004"/>
                </a:lnTo>
                <a:lnTo>
                  <a:pt x="1551" y="2554"/>
                </a:lnTo>
                <a:lnTo>
                  <a:pt x="1" y="4104"/>
                </a:lnTo>
                <a:lnTo>
                  <a:pt x="973" y="5107"/>
                </a:lnTo>
                <a:lnTo>
                  <a:pt x="2554" y="3557"/>
                </a:lnTo>
                <a:lnTo>
                  <a:pt x="4104" y="5107"/>
                </a:lnTo>
                <a:lnTo>
                  <a:pt x="5077" y="4104"/>
                </a:lnTo>
                <a:lnTo>
                  <a:pt x="3557" y="2554"/>
                </a:lnTo>
                <a:lnTo>
                  <a:pt x="5077" y="1004"/>
                </a:lnTo>
                <a:lnTo>
                  <a:pt x="4104" y="1"/>
                </a:lnTo>
                <a:lnTo>
                  <a:pt x="2554" y="1520"/>
                </a:lnTo>
                <a:lnTo>
                  <a:pt x="97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44" name="Google Shape;1144;p49"/>
          <p:cNvCxnSpPr>
            <a:cxnSpLocks/>
            <a:stCxn id="1142" idx="2"/>
          </p:cNvCxnSpPr>
          <p:nvPr/>
        </p:nvCxnSpPr>
        <p:spPr>
          <a:xfrm flipH="1">
            <a:off x="4417677" y="1298102"/>
            <a:ext cx="6420" cy="1147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45" name="Google Shape;1145;p49"/>
          <p:cNvSpPr/>
          <p:nvPr/>
        </p:nvSpPr>
        <p:spPr>
          <a:xfrm flipH="1">
            <a:off x="5396438" y="1493227"/>
            <a:ext cx="739200" cy="739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46" name="Google Shape;1146;p49"/>
          <p:cNvCxnSpPr>
            <a:stCxn id="1145" idx="2"/>
          </p:cNvCxnSpPr>
          <p:nvPr/>
        </p:nvCxnSpPr>
        <p:spPr>
          <a:xfrm>
            <a:off x="6135638" y="1862827"/>
            <a:ext cx="675000" cy="575700"/>
          </a:xfrm>
          <a:prstGeom prst="bentConnector3">
            <a:avLst>
              <a:gd name="adj1" fmla="val 9979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47" name="Google Shape;1147;p49"/>
          <p:cNvCxnSpPr>
            <a:stCxn id="1136" idx="6"/>
            <a:endCxn id="1145" idx="6"/>
          </p:cNvCxnSpPr>
          <p:nvPr/>
        </p:nvCxnSpPr>
        <p:spPr>
          <a:xfrm>
            <a:off x="3438926" y="1862827"/>
            <a:ext cx="1957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" name="Google Shape;13500;p73">
            <a:extLst>
              <a:ext uri="{FF2B5EF4-FFF2-40B4-BE49-F238E27FC236}">
                <a16:creationId xmlns:a16="http://schemas.microsoft.com/office/drawing/2014/main" id="{9472EE6D-3447-BA47-81E9-5422BBC739A0}"/>
              </a:ext>
            </a:extLst>
          </p:cNvPr>
          <p:cNvGrpSpPr/>
          <p:nvPr/>
        </p:nvGrpSpPr>
        <p:grpSpPr>
          <a:xfrm>
            <a:off x="2944441" y="1631332"/>
            <a:ext cx="249770" cy="363849"/>
            <a:chOff x="6155459" y="1969108"/>
            <a:chExt cx="249770" cy="363849"/>
          </a:xfrm>
          <a:solidFill>
            <a:schemeClr val="tx1"/>
          </a:solidFill>
        </p:grpSpPr>
        <p:sp>
          <p:nvSpPr>
            <p:cNvPr id="35" name="Google Shape;13501;p73">
              <a:extLst>
                <a:ext uri="{FF2B5EF4-FFF2-40B4-BE49-F238E27FC236}">
                  <a16:creationId xmlns:a16="http://schemas.microsoft.com/office/drawing/2014/main" id="{450CC5FB-AFBC-4C44-BE57-B13FBB061D3A}"/>
                </a:ext>
              </a:extLst>
            </p:cNvPr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/>
            </a:p>
          </p:txBody>
        </p:sp>
        <p:sp>
          <p:nvSpPr>
            <p:cNvPr id="36" name="Google Shape;13502;p73">
              <a:extLst>
                <a:ext uri="{FF2B5EF4-FFF2-40B4-BE49-F238E27FC236}">
                  <a16:creationId xmlns:a16="http://schemas.microsoft.com/office/drawing/2014/main" id="{34FBDD4D-7582-4348-B5A2-B01B1FFCB94D}"/>
                </a:ext>
              </a:extLst>
            </p:cNvPr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/>
            </a:p>
          </p:txBody>
        </p:sp>
        <p:sp>
          <p:nvSpPr>
            <p:cNvPr id="37" name="Google Shape;13503;p73">
              <a:extLst>
                <a:ext uri="{FF2B5EF4-FFF2-40B4-BE49-F238E27FC236}">
                  <a16:creationId xmlns:a16="http://schemas.microsoft.com/office/drawing/2014/main" id="{564CAE94-33A1-EB42-8DE0-5473A7F1474C}"/>
                </a:ext>
              </a:extLst>
            </p:cNvPr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/>
            </a:p>
          </p:txBody>
        </p:sp>
        <p:sp>
          <p:nvSpPr>
            <p:cNvPr id="38" name="Google Shape;13504;p73">
              <a:extLst>
                <a:ext uri="{FF2B5EF4-FFF2-40B4-BE49-F238E27FC236}">
                  <a16:creationId xmlns:a16="http://schemas.microsoft.com/office/drawing/2014/main" id="{1A9ADF70-F852-A640-A970-675418D735C3}"/>
                </a:ext>
              </a:extLst>
            </p:cNvPr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/>
            </a:p>
          </p:txBody>
        </p:sp>
        <p:sp>
          <p:nvSpPr>
            <p:cNvPr id="39" name="Google Shape;13505;p73">
              <a:extLst>
                <a:ext uri="{FF2B5EF4-FFF2-40B4-BE49-F238E27FC236}">
                  <a16:creationId xmlns:a16="http://schemas.microsoft.com/office/drawing/2014/main" id="{4E51CE68-09F4-344A-B12A-8001C26152BC}"/>
                </a:ext>
              </a:extLst>
            </p:cNvPr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/>
            </a:p>
          </p:txBody>
        </p:sp>
        <p:sp>
          <p:nvSpPr>
            <p:cNvPr id="40" name="Google Shape;13506;p73">
              <a:extLst>
                <a:ext uri="{FF2B5EF4-FFF2-40B4-BE49-F238E27FC236}">
                  <a16:creationId xmlns:a16="http://schemas.microsoft.com/office/drawing/2014/main" id="{D6CDA346-B039-A44D-994E-04284A14E9C0}"/>
                </a:ext>
              </a:extLst>
            </p:cNvPr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/>
            </a:p>
          </p:txBody>
        </p:sp>
        <p:sp>
          <p:nvSpPr>
            <p:cNvPr id="41" name="Google Shape;13507;p73">
              <a:extLst>
                <a:ext uri="{FF2B5EF4-FFF2-40B4-BE49-F238E27FC236}">
                  <a16:creationId xmlns:a16="http://schemas.microsoft.com/office/drawing/2014/main" id="{6B8259DF-6091-AC41-B61F-79B85ECE5DE2}"/>
                </a:ext>
              </a:extLst>
            </p:cNvPr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/>
            </a:p>
          </p:txBody>
        </p:sp>
        <p:sp>
          <p:nvSpPr>
            <p:cNvPr id="42" name="Google Shape;13508;p73">
              <a:extLst>
                <a:ext uri="{FF2B5EF4-FFF2-40B4-BE49-F238E27FC236}">
                  <a16:creationId xmlns:a16="http://schemas.microsoft.com/office/drawing/2014/main" id="{51D8F6E8-3A95-CE4F-9637-FB92B241EB31}"/>
                </a:ext>
              </a:extLst>
            </p:cNvPr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/>
            </a:p>
          </p:txBody>
        </p:sp>
        <p:sp>
          <p:nvSpPr>
            <p:cNvPr id="43" name="Google Shape;13509;p73">
              <a:extLst>
                <a:ext uri="{FF2B5EF4-FFF2-40B4-BE49-F238E27FC236}">
                  <a16:creationId xmlns:a16="http://schemas.microsoft.com/office/drawing/2014/main" id="{1AB3A771-C171-2142-A5A8-52FE2B62D473}"/>
                </a:ext>
              </a:extLst>
            </p:cNvPr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/>
            </a:p>
          </p:txBody>
        </p:sp>
      </p:grpSp>
      <p:grpSp>
        <p:nvGrpSpPr>
          <p:cNvPr id="44" name="Google Shape;13474;p73">
            <a:extLst>
              <a:ext uri="{FF2B5EF4-FFF2-40B4-BE49-F238E27FC236}">
                <a16:creationId xmlns:a16="http://schemas.microsoft.com/office/drawing/2014/main" id="{746543CF-ABA1-6C4F-9FD8-74FF70756911}"/>
              </a:ext>
            </a:extLst>
          </p:cNvPr>
          <p:cNvGrpSpPr/>
          <p:nvPr/>
        </p:nvGrpSpPr>
        <p:grpSpPr>
          <a:xfrm>
            <a:off x="5622642" y="1713724"/>
            <a:ext cx="337684" cy="314194"/>
            <a:chOff x="6099375" y="2456075"/>
            <a:chExt cx="337684" cy="314194"/>
          </a:xfrm>
          <a:solidFill>
            <a:schemeClr val="tx1"/>
          </a:solidFill>
        </p:grpSpPr>
        <p:sp>
          <p:nvSpPr>
            <p:cNvPr id="45" name="Google Shape;13475;p73">
              <a:extLst>
                <a:ext uri="{FF2B5EF4-FFF2-40B4-BE49-F238E27FC236}">
                  <a16:creationId xmlns:a16="http://schemas.microsoft.com/office/drawing/2014/main" id="{24547C9C-A7DB-5F49-BEE4-639A6151E574}"/>
                </a:ext>
              </a:extLst>
            </p:cNvPr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3476;p73">
              <a:extLst>
                <a:ext uri="{FF2B5EF4-FFF2-40B4-BE49-F238E27FC236}">
                  <a16:creationId xmlns:a16="http://schemas.microsoft.com/office/drawing/2014/main" id="{B1C53398-E80C-BC40-8610-A1ACD8981307}"/>
                </a:ext>
              </a:extLst>
            </p:cNvPr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1522;p56">
            <a:extLst>
              <a:ext uri="{FF2B5EF4-FFF2-40B4-BE49-F238E27FC236}">
                <a16:creationId xmlns:a16="http://schemas.microsoft.com/office/drawing/2014/main" id="{4F40755F-51E9-5C45-858A-A14AA1012995}"/>
              </a:ext>
            </a:extLst>
          </p:cNvPr>
          <p:cNvSpPr txBox="1">
            <a:spLocks/>
          </p:cNvSpPr>
          <p:nvPr/>
        </p:nvSpPr>
        <p:spPr>
          <a:xfrm>
            <a:off x="1481337" y="3097599"/>
            <a:ext cx="1248449" cy="15717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60000" indent="-330200">
              <a:buClr>
                <a:schemeClr val="accent1"/>
              </a:buClr>
              <a:buSzPts val="1600"/>
              <a:buFont typeface="Arial"/>
              <a:buChar char="●"/>
            </a:pPr>
            <a:r>
              <a:rPr lang="en-GB" dirty="0" err="1">
                <a:solidFill>
                  <a:schemeClr val="accent1"/>
                </a:solidFill>
                <a:uFill>
                  <a:noFill/>
                </a:uFill>
              </a:rPr>
              <a:t>int</a:t>
            </a:r>
            <a:endParaRPr lang="en-GB" dirty="0">
              <a:solidFill>
                <a:schemeClr val="accent1"/>
              </a:solidFill>
            </a:endParaRPr>
          </a:p>
          <a:p>
            <a:pPr marL="360000" indent="-330200">
              <a:buClr>
                <a:schemeClr val="accent1"/>
              </a:buClr>
              <a:buSzPts val="1600"/>
              <a:buFont typeface="Arial"/>
              <a:buChar char="●"/>
            </a:pPr>
            <a:r>
              <a:rPr lang="en-GB" dirty="0">
                <a:uFill>
                  <a:noFill/>
                </a:uFill>
                <a:hlinkClick r:id="rId3"/>
              </a:rPr>
              <a:t>double</a:t>
            </a:r>
            <a:endParaRPr lang="en-GB" dirty="0">
              <a:uFill>
                <a:noFill/>
              </a:uFill>
            </a:endParaRPr>
          </a:p>
          <a:p>
            <a:pPr marL="360000" indent="-330200">
              <a:buClr>
                <a:schemeClr val="accent1"/>
              </a:buClr>
              <a:buSzPts val="1600"/>
              <a:buFont typeface="Arial"/>
              <a:buChar char="●"/>
            </a:pPr>
            <a:r>
              <a:rPr lang="en-GB" dirty="0" err="1">
                <a:solidFill>
                  <a:schemeClr val="accent1"/>
                </a:solidFill>
                <a:uFill>
                  <a:noFill/>
                </a:uFill>
              </a:rPr>
              <a:t>boolean</a:t>
            </a:r>
            <a:r>
              <a:rPr lang="en-GB" dirty="0">
                <a:solidFill>
                  <a:schemeClr val="accent1"/>
                </a:solidFill>
                <a:uFill>
                  <a:noFill/>
                </a:uFill>
              </a:rPr>
              <a:t> </a:t>
            </a:r>
          </a:p>
          <a:p>
            <a:pPr marL="360000" indent="-330200">
              <a:buClr>
                <a:schemeClr val="accent1"/>
              </a:buClr>
              <a:buSzPts val="1600"/>
              <a:buFont typeface="Arial"/>
              <a:buChar char="●"/>
            </a:pPr>
            <a:r>
              <a:rPr lang="en-GB" dirty="0">
                <a:solidFill>
                  <a:schemeClr val="accent1"/>
                </a:solidFill>
                <a:uFill>
                  <a:noFill/>
                </a:uFill>
              </a:rPr>
              <a:t>short </a:t>
            </a:r>
          </a:p>
          <a:p>
            <a:pPr marL="360000" indent="-330200">
              <a:buClr>
                <a:schemeClr val="accent1"/>
              </a:buClr>
              <a:buSzPts val="1600"/>
              <a:buFont typeface="Arial"/>
              <a:buChar char="●"/>
            </a:pPr>
            <a:r>
              <a:rPr lang="en-GB" dirty="0">
                <a:solidFill>
                  <a:schemeClr val="accent1"/>
                </a:solidFill>
                <a:uFill>
                  <a:noFill/>
                </a:uFill>
              </a:rPr>
              <a:t>Long</a:t>
            </a:r>
          </a:p>
          <a:p>
            <a:pPr marL="360000" indent="-330200">
              <a:buClr>
                <a:schemeClr val="accent1"/>
              </a:buClr>
              <a:buSzPts val="1600"/>
              <a:buFont typeface="Arial"/>
              <a:buChar char="●"/>
            </a:pPr>
            <a:r>
              <a:rPr lang="en-GB" dirty="0">
                <a:solidFill>
                  <a:schemeClr val="accent1"/>
                </a:solidFill>
                <a:uFill>
                  <a:noFill/>
                </a:uFill>
              </a:rPr>
              <a:t>char</a:t>
            </a:r>
          </a:p>
        </p:txBody>
      </p:sp>
      <p:sp>
        <p:nvSpPr>
          <p:cNvPr id="50" name="Google Shape;1522;p56">
            <a:extLst>
              <a:ext uri="{FF2B5EF4-FFF2-40B4-BE49-F238E27FC236}">
                <a16:creationId xmlns:a16="http://schemas.microsoft.com/office/drawing/2014/main" id="{510CF486-8DBB-9347-951B-09EB7D72BCE9}"/>
              </a:ext>
            </a:extLst>
          </p:cNvPr>
          <p:cNvSpPr txBox="1">
            <a:spLocks/>
          </p:cNvSpPr>
          <p:nvPr/>
        </p:nvSpPr>
        <p:spPr>
          <a:xfrm>
            <a:off x="6145841" y="3022952"/>
            <a:ext cx="1248449" cy="15717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60000" indent="-330200">
              <a:buClr>
                <a:schemeClr val="accent1"/>
              </a:buClr>
              <a:buSzPts val="1600"/>
              <a:buFont typeface="Arial"/>
              <a:buChar char="●"/>
            </a:pPr>
            <a:r>
              <a:rPr lang="en-GB" dirty="0">
                <a:solidFill>
                  <a:schemeClr val="accent1"/>
                </a:solidFill>
                <a:uFill>
                  <a:noFill/>
                </a:uFill>
              </a:rPr>
              <a:t>String</a:t>
            </a:r>
            <a:endParaRPr lang="en-GB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6014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1"/>
          <p:cNvSpPr txBox="1">
            <a:spLocks noGrp="1"/>
          </p:cNvSpPr>
          <p:nvPr>
            <p:ph type="title"/>
          </p:nvPr>
        </p:nvSpPr>
        <p:spPr>
          <a:xfrm>
            <a:off x="540000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3200" dirty="0">
                <a:solidFill>
                  <a:schemeClr val="dk1"/>
                </a:solidFill>
              </a:rPr>
              <a:t>Castear de </a:t>
            </a:r>
            <a:r>
              <a:rPr lang="es-ES_tradnl" sz="3200" dirty="0" err="1">
                <a:solidFill>
                  <a:schemeClr val="dk1"/>
                </a:solidFill>
              </a:rPr>
              <a:t>String</a:t>
            </a:r>
            <a:r>
              <a:rPr lang="es-ES_tradnl" sz="3200" dirty="0">
                <a:solidFill>
                  <a:schemeClr val="dk1"/>
                </a:solidFill>
              </a:rPr>
              <a:t> a tipo primitivo </a:t>
            </a:r>
            <a:endParaRPr lang="es-ES_tradnl" sz="32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24D4F10-8563-BD4B-9BAD-C9C9DA5CA5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000" y="3039697"/>
            <a:ext cx="7658100" cy="10795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7A40558-9401-B44F-AC8F-6DE5F6CD39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8731" y="1485411"/>
            <a:ext cx="42418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888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1"/>
          <p:cNvSpPr txBox="1">
            <a:spLocks noGrp="1"/>
          </p:cNvSpPr>
          <p:nvPr>
            <p:ph type="title"/>
          </p:nvPr>
        </p:nvSpPr>
        <p:spPr>
          <a:xfrm>
            <a:off x="540000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3200" dirty="0">
                <a:solidFill>
                  <a:schemeClr val="dk1"/>
                </a:solidFill>
              </a:rPr>
              <a:t>Castear de </a:t>
            </a:r>
            <a:r>
              <a:rPr lang="es-ES_tradnl" sz="3200" dirty="0" err="1">
                <a:solidFill>
                  <a:schemeClr val="dk1"/>
                </a:solidFill>
              </a:rPr>
              <a:t>String</a:t>
            </a:r>
            <a:r>
              <a:rPr lang="es-ES_tradnl" sz="3200" dirty="0">
                <a:solidFill>
                  <a:schemeClr val="dk1"/>
                </a:solidFill>
              </a:rPr>
              <a:t> a tipo primitivo </a:t>
            </a:r>
            <a:endParaRPr lang="es-ES_tradnl" sz="3200" dirty="0"/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E3F56E62-6B7E-FC4B-8712-BF644C605B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1682871"/>
              </p:ext>
            </p:extLst>
          </p:nvPr>
        </p:nvGraphicFramePr>
        <p:xfrm>
          <a:off x="1141046" y="1876181"/>
          <a:ext cx="6096000" cy="192024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410800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_tradnl" sz="3600" dirty="0" err="1"/>
                        <a:t>Integer.parseInt</a:t>
                      </a:r>
                      <a:r>
                        <a:rPr lang="es-ES_tradnl" sz="3600" dirty="0"/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062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3600" dirty="0" err="1"/>
                        <a:t>Double.parseDouble</a:t>
                      </a:r>
                      <a:r>
                        <a:rPr lang="es-ES_tradnl" sz="3600" dirty="0"/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60439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3600" dirty="0" err="1"/>
                        <a:t>Boolean.parseBoolean</a:t>
                      </a:r>
                      <a:r>
                        <a:rPr lang="es-ES_tradnl" sz="3600" dirty="0"/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51218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6912349"/>
      </p:ext>
    </p:extLst>
  </p:cSld>
  <p:clrMapOvr>
    <a:masterClrMapping/>
  </p:clrMapOvr>
</p:sld>
</file>

<file path=ppt/theme/theme1.xml><?xml version="1.0" encoding="utf-8"?>
<a:theme xmlns:a="http://schemas.openxmlformats.org/drawingml/2006/main" name="Radio Production Workshop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0C3B1"/>
      </a:accent1>
      <a:accent2>
        <a:srgbClr val="FFFFFF"/>
      </a:accent2>
      <a:accent3>
        <a:srgbClr val="000000"/>
      </a:accent3>
      <a:accent4>
        <a:srgbClr val="00C3B1"/>
      </a:accent4>
      <a:accent5>
        <a:srgbClr val="FFFFFF"/>
      </a:accent5>
      <a:accent6>
        <a:srgbClr val="000000"/>
      </a:accent6>
      <a:hlink>
        <a:srgbClr val="00C3B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142</Words>
  <Application>Microsoft Macintosh PowerPoint</Application>
  <PresentationFormat>Presentación en pantalla (16:9)</PresentationFormat>
  <Paragraphs>28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Arimo</vt:lpstr>
      <vt:lpstr>Righteous</vt:lpstr>
      <vt:lpstr>Arial</vt:lpstr>
      <vt:lpstr>Radio Production Workshop by Slidesgo</vt:lpstr>
      <vt:lpstr>Castear</vt:lpstr>
      <vt:lpstr>Presentación de PowerPoint</vt:lpstr>
      <vt:lpstr>Castear </vt:lpstr>
      <vt:lpstr>Hay 2 tipos de casteo en java</vt:lpstr>
      <vt:lpstr>IMPLICITO</vt:lpstr>
      <vt:lpstr>Presentación de PowerPoint</vt:lpstr>
      <vt:lpstr>Castear de String a tipo primitivo </vt:lpstr>
      <vt:lpstr>Castear de String a tipo primitivo 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Castear</dc:title>
  <cp:lastModifiedBy>Usuario de Microsoft Office</cp:lastModifiedBy>
  <cp:revision>8</cp:revision>
  <dcterms:modified xsi:type="dcterms:W3CDTF">2020-12-04T19:20:21Z</dcterms:modified>
</cp:coreProperties>
</file>